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3" r:id="rId16"/>
    <p:sldId id="274" r:id="rId17"/>
    <p:sldId id="277" r:id="rId18"/>
    <p:sldId id="285" r:id="rId19"/>
    <p:sldId id="278" r:id="rId20"/>
    <p:sldId id="279" r:id="rId21"/>
    <p:sldId id="283" r:id="rId22"/>
    <p:sldId id="280" r:id="rId23"/>
    <p:sldId id="281" r:id="rId24"/>
    <p:sldId id="282" r:id="rId25"/>
    <p:sldId id="286" r:id="rId26"/>
    <p:sldId id="287"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63139" autoAdjust="0"/>
  </p:normalViewPr>
  <p:slideViewPr>
    <p:cSldViewPr>
      <p:cViewPr varScale="1">
        <p:scale>
          <a:sx n="45" d="100"/>
          <a:sy n="45" d="100"/>
        </p:scale>
        <p:origin x="-210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B72C2-31BB-4B2D-B082-08CB56198D77}" type="datetimeFigureOut">
              <a:rPr lang="en-US" smtClean="0"/>
              <a:pPr/>
              <a:t>7/17/2012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121902-88A4-405F-A0CF-1A73586DC04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you’re here</a:t>
            </a:r>
            <a:r>
              <a:rPr lang="en-US" baseline="0" dirty="0" smtClean="0"/>
              <a:t> to learn more about internet safety.  You probably think I’m going to tell you the Internet is a dangerous place, to get off social networks and watch out for predators.   But I’m not going to do that. I’m going to talk to you about making responsible online choices that will create a better environment for you and your friends.  I’m going to talk about the risky decisions that some people make and some of things you might be facing, like cyberbullying, but also about what you can do to keep yourself safer.</a:t>
            </a:r>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Setting your</a:t>
            </a:r>
            <a:r>
              <a:rPr lang="en-US" baseline="0" dirty="0" smtClean="0"/>
              <a:t> page to private is a good step, but it’s not a license to post anything you want. Along with being careful about what you say, you should also be careful about what you SHOW.</a:t>
            </a:r>
          </a:p>
          <a:p>
            <a:r>
              <a:rPr lang="en-US" baseline="0" dirty="0" smtClean="0"/>
              <a:t>Pictures and videos that are sexy or show something inappropriate or illegal can get you into trouble.  Remember the teen with marijuana? Along with his comment he had a picture of the marijuana plant growing in his closet.  His story isn’t the only one. </a:t>
            </a:r>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Teens have been caught drinking, smoking</a:t>
            </a:r>
            <a:r>
              <a:rPr lang="en-US" baseline="0" dirty="0" smtClean="0"/>
              <a:t> and doing other illegal things because of pictures and videos posted to their pages.  Teens have also gotten into trouble for exchanging nude images with each other, either online or through picture messaging. </a:t>
            </a:r>
          </a:p>
          <a:p>
            <a:r>
              <a:rPr lang="en-US" baseline="0" dirty="0" smtClean="0"/>
              <a:t>Ever heard of sexting? It’s when people take and send nude pictures or videos through their phones. Although some teens like to do it to joke around or to flirt with a crush or with their boyfriends or girlfriends, it can be illegal for minors.  You’re probably thinking, “it’s my body. I can do what I want!” But if you have a picture like this on your phone, you can be charged with possessing child pornography.  And if you send it to someone else, you can be charged with </a:t>
            </a:r>
            <a:r>
              <a:rPr lang="en-US" baseline="0" dirty="0" err="1" smtClean="0"/>
              <a:t>distributig</a:t>
            </a:r>
            <a:r>
              <a:rPr lang="en-US" baseline="0" dirty="0" smtClean="0"/>
              <a:t> it.  Again, it doesn’t matter that it’s a picture you took of yourself; you can still be charged.</a:t>
            </a:r>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not only legal consequences</a:t>
            </a:r>
            <a:r>
              <a:rPr lang="en-US" baseline="0" dirty="0" smtClean="0"/>
              <a:t> you might have to deal with.  You could lost scholarships, be kicked off athletic teams or lose your job.  Even if it doesn’t get that far, teens who </a:t>
            </a:r>
            <a:r>
              <a:rPr lang="en-US" baseline="0" dirty="0" err="1" smtClean="0"/>
              <a:t>sext</a:t>
            </a:r>
            <a:r>
              <a:rPr lang="en-US" baseline="0" dirty="0" smtClean="0"/>
              <a:t> may find themselves humiliated at school if their pictures get out.  If you don’t think it could be you, watch the video.</a:t>
            </a:r>
          </a:p>
          <a:p>
            <a:r>
              <a:rPr lang="en-US" baseline="0" dirty="0" smtClean="0"/>
              <a:t>You should never pressure anyone into sexting because it can get really out of control.</a:t>
            </a:r>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Did</a:t>
            </a:r>
            <a:r>
              <a:rPr lang="en-US" baseline="0" dirty="0" smtClean="0"/>
              <a:t> you see how easily that girl’s photo got passed around. So many people ended up seeing, including an online predator.  Online predators are people who try to manipulate young people into sexual situations.  Some want teens to send them nude pictures and some want teens to meet them offline for sex.  </a:t>
            </a:r>
          </a:p>
          <a:p>
            <a:r>
              <a:rPr lang="en-US" baseline="0" dirty="0" smtClean="0"/>
              <a:t>That might sound gross to your because you’re probably picturing some old guy like this</a:t>
            </a:r>
          </a:p>
        </p:txBody>
      </p:sp>
      <p:sp>
        <p:nvSpPr>
          <p:cNvPr id="4" name="Slide Number Placeholder 3"/>
          <p:cNvSpPr>
            <a:spLocks noGrp="1"/>
          </p:cNvSpPr>
          <p:nvPr>
            <p:ph type="sldNum" sz="quarter" idx="10"/>
          </p:nvPr>
        </p:nvSpPr>
        <p:spPr/>
        <p:txBody>
          <a:bodyPr/>
          <a:lstStyle/>
          <a:p>
            <a:fld id="{2D121902-88A4-405F-A0CF-1A73586DC04B}"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Predators try to manipulate their victims</a:t>
            </a:r>
            <a:r>
              <a:rPr lang="en-US" baseline="0" dirty="0" smtClean="0"/>
              <a:t> into believing they can care for them.  This is called grooming.  They might send gifts like bus or plane tickets to try to get you to meet offline. A free cell phone might sound really good, but its just a way for predators to communicate with you without anyone knowing. Predators want to keep you isolated from your family and friends, because then you’ll have to turn them for support. Everything that a predator does, NO MATTER HOW NICE IT SEEMS, is really about getting you to think about se, whether it’s sending revealing pictures or meeting offline. </a:t>
            </a:r>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you might be thinking, “I wouldn’t fall for</a:t>
            </a:r>
            <a:r>
              <a:rPr lang="en-US" baseline="0" dirty="0" smtClean="0"/>
              <a:t> that.” Everybody thinks the typical grooming victim is not them.  It’s not their friends. It’s not their family.  But, anyone can be a </a:t>
            </a:r>
            <a:r>
              <a:rPr lang="en-US" baseline="0" dirty="0" err="1" smtClean="0"/>
              <a:t>victum</a:t>
            </a:r>
            <a:r>
              <a:rPr lang="en-US" baseline="0" dirty="0" smtClean="0"/>
              <a:t>.  Teens that are feeling lonely or misunderstood might look for friendship, attention or affection from someone they might meet online.  And if you’re thinking it’s only girls, think again.  It happens to boys too. </a:t>
            </a:r>
          </a:p>
        </p:txBody>
      </p:sp>
      <p:sp>
        <p:nvSpPr>
          <p:cNvPr id="4" name="Slide Number Placeholder 3"/>
          <p:cNvSpPr>
            <a:spLocks noGrp="1"/>
          </p:cNvSpPr>
          <p:nvPr>
            <p:ph type="sldNum" sz="quarter" idx="10"/>
          </p:nvPr>
        </p:nvSpPr>
        <p:spPr/>
        <p:txBody>
          <a:bodyPr/>
          <a:lstStyle/>
          <a:p>
            <a:fld id="{2D121902-88A4-405F-A0CF-1A73586DC04B}"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you should know in order to prevent yourself from becoming a victim</a:t>
            </a:r>
            <a:r>
              <a:rPr lang="en-US" baseline="0" dirty="0" smtClean="0"/>
              <a:t> is that predators focus their attention on kids who respond to them.  The teens in this video, Ryan and Noah, were both going through a rough time when they were targeted by predators.  Let’s see what happened. </a:t>
            </a:r>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Ryan and Noah’s predators made them feel like they didn’t have any control over the situation.  But when they decided</a:t>
            </a:r>
            <a:r>
              <a:rPr lang="en-US" baseline="0" dirty="0" smtClean="0"/>
              <a:t> to report, they took control. It’s important that you do the same.  No matter how hopeless a situation feels, you always have the power to do something.</a:t>
            </a:r>
          </a:p>
          <a:p>
            <a:r>
              <a:rPr lang="en-US" baseline="0" dirty="0" smtClean="0"/>
              <a:t>If someone makes you uncomfortable online, report it to the National Center for Missing &amp; Exploited Children’s </a:t>
            </a:r>
            <a:r>
              <a:rPr lang="en-US" baseline="0" dirty="0" err="1" smtClean="0"/>
              <a:t>CyberTipLine</a:t>
            </a:r>
            <a:r>
              <a:rPr lang="en-US" baseline="0" dirty="0" smtClean="0"/>
              <a:t>. Report anyone who sends you obscene photos or videos, Anyone who talks to you about sex, and Anyone who asks you to meet offline.</a:t>
            </a:r>
          </a:p>
          <a:p>
            <a:r>
              <a:rPr lang="en-US" baseline="0" dirty="0" smtClean="0"/>
              <a:t>It’s important to report, even if you’re not bothered by it. You can help protect somebody else, maybe even someone close to you.  Reporting means you’re standing up for yourself and making sure no one else becomes a victim. </a:t>
            </a:r>
          </a:p>
        </p:txBody>
      </p:sp>
      <p:sp>
        <p:nvSpPr>
          <p:cNvPr id="4" name="Slide Number Placeholder 3"/>
          <p:cNvSpPr>
            <a:spLocks noGrp="1"/>
          </p:cNvSpPr>
          <p:nvPr>
            <p:ph type="sldNum" sz="quarter" idx="10"/>
          </p:nvPr>
        </p:nvSpPr>
        <p:spPr/>
        <p:txBody>
          <a:bodyPr/>
          <a:lstStyle/>
          <a:p>
            <a:fld id="{2D121902-88A4-405F-A0CF-1A73586DC04B}"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we’ve talked about how to deal with online predators, let’s talk about how</a:t>
            </a:r>
            <a:r>
              <a:rPr lang="en-US" baseline="0" dirty="0" smtClean="0"/>
              <a:t> to deal with another online threat-cyberbullying. This is a word that you may or may not use, but you probably know what I’m talking about.  Cyberbullying is exactly what it sounds like – the combination of bullying and technology. It can be someone sending mean text messages all night long or </a:t>
            </a:r>
            <a:r>
              <a:rPr lang="en-US" baseline="0" dirty="0" err="1" smtClean="0"/>
              <a:t>creatind</a:t>
            </a:r>
            <a:r>
              <a:rPr lang="en-US" baseline="0" dirty="0" smtClean="0"/>
              <a:t> a fake profile or hate group on Facebook. </a:t>
            </a:r>
            <a:endParaRPr lang="en-US" dirty="0" smtClean="0"/>
          </a:p>
        </p:txBody>
      </p:sp>
      <p:sp>
        <p:nvSpPr>
          <p:cNvPr id="4" name="Slide Number Placeholder 3"/>
          <p:cNvSpPr>
            <a:spLocks noGrp="1"/>
          </p:cNvSpPr>
          <p:nvPr>
            <p:ph type="sldNum" sz="quarter" idx="10"/>
          </p:nvPr>
        </p:nvSpPr>
        <p:spPr/>
        <p:txBody>
          <a:bodyPr/>
          <a:lstStyle/>
          <a:p>
            <a:fld id="{2D121902-88A4-405F-A0CF-1A73586DC04B}"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you use Google to do your homework? Update</a:t>
            </a:r>
            <a:r>
              <a:rPr lang="en-US" baseline="0" dirty="0" smtClean="0"/>
              <a:t> your profile from your cell phone? Game online all night?  Download songs legally…or illegally? Post videos on YouTube? Do you wish you were texting right now?</a:t>
            </a:r>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Whether you intend something as a joke or you’re trying to intentionally hurt someone’s feelings, a cyberbullying act can have devastating effects on the target.</a:t>
            </a:r>
          </a:p>
          <a:p>
            <a:r>
              <a:rPr lang="en-US" dirty="0" smtClean="0"/>
              <a:t>In one</a:t>
            </a:r>
            <a:r>
              <a:rPr lang="en-US" baseline="0" dirty="0" smtClean="0"/>
              <a:t> cyberbullying case, a teen found herself the victim of two girls who created fake Facebook accounts for her.  They passed her pictures on nude bodies and made rude comments about her.  They did it because “they thought it would be funny,” but would it be funny if it happened to you. </a:t>
            </a:r>
          </a:p>
          <a:p>
            <a:r>
              <a:rPr lang="en-US" baseline="0" dirty="0" smtClean="0"/>
              <a:t>Citation: http://www.newspress.com/article/20110114/crime/101140405/1075/Facebook-postings-lead-to-charges-against-2-Esterto-High-students</a:t>
            </a:r>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girl had to face the fact</a:t>
            </a:r>
            <a:r>
              <a:rPr lang="en-US" baseline="0" dirty="0" smtClean="0"/>
              <a:t> that teens all over her school district could see the fake accounts.  She was humiliated, but this could have been avoided IF someone had stood up and reported the bullying.  As you watch this video, imagine how differently this situation would have played out of the boy had reported it instead of joining in. </a:t>
            </a:r>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about the boy in the video,</a:t>
            </a:r>
            <a:r>
              <a:rPr lang="en-US" baseline="0" dirty="0" smtClean="0"/>
              <a:t> he could have said something when he first saw the website, but he didn’t. Then he found out that his sister was affected and regretted not doing something about it earlier. </a:t>
            </a:r>
          </a:p>
        </p:txBody>
      </p:sp>
      <p:sp>
        <p:nvSpPr>
          <p:cNvPr id="4" name="Slide Number Placeholder 3"/>
          <p:cNvSpPr>
            <a:spLocks noGrp="1"/>
          </p:cNvSpPr>
          <p:nvPr>
            <p:ph type="sldNum" sz="quarter" idx="10"/>
          </p:nvPr>
        </p:nvSpPr>
        <p:spPr/>
        <p:txBody>
          <a:bodyPr/>
          <a:lstStyle/>
          <a:p>
            <a:fld id="{2D121902-88A4-405F-A0CF-1A73586DC04B}"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if you or someone you know is being </a:t>
            </a:r>
            <a:r>
              <a:rPr lang="en-US" dirty="0" err="1" smtClean="0"/>
              <a:t>cyberbullied</a:t>
            </a:r>
            <a:r>
              <a:rPr lang="en-US" dirty="0" smtClean="0"/>
              <a:t>, what should you do??</a:t>
            </a:r>
          </a:p>
          <a:p>
            <a:r>
              <a:rPr lang="en-US" dirty="0" smtClean="0"/>
              <a:t>First, don’t respond</a:t>
            </a:r>
            <a:r>
              <a:rPr lang="en-US" baseline="0" dirty="0" smtClean="0"/>
              <a:t> to the messages</a:t>
            </a:r>
          </a:p>
          <a:p>
            <a:r>
              <a:rPr lang="en-US" baseline="0" dirty="0" smtClean="0"/>
              <a:t>Then, block or ban the bully</a:t>
            </a:r>
          </a:p>
          <a:p>
            <a:r>
              <a:rPr lang="en-US" baseline="0" dirty="0" smtClean="0"/>
              <a:t>Save the evidence</a:t>
            </a:r>
          </a:p>
          <a:p>
            <a:r>
              <a:rPr lang="en-US" baseline="0" dirty="0" smtClean="0"/>
              <a:t>Tell an adult your trust</a:t>
            </a:r>
          </a:p>
          <a:p>
            <a:r>
              <a:rPr lang="en-US" baseline="0" dirty="0" smtClean="0"/>
              <a:t>And, Report it to the website</a:t>
            </a:r>
          </a:p>
          <a:p>
            <a:r>
              <a:rPr lang="en-US" baseline="0" dirty="0" smtClean="0"/>
              <a:t>And while there’s probably no website where you can be completely safe from cyberbullying, you can refuse to be a bully and </a:t>
            </a:r>
            <a:r>
              <a:rPr lang="en-US" baseline="0" dirty="0" err="1" smtClean="0"/>
              <a:t>ecourage</a:t>
            </a:r>
            <a:r>
              <a:rPr lang="en-US" baseline="0" dirty="0" smtClean="0"/>
              <a:t> your friends to do the same.  Also, be sure to check out the safety pages on sites like Facebook and YouTube which have advice about how to handle bullies and navigate their sites more safely. </a:t>
            </a:r>
          </a:p>
        </p:txBody>
      </p:sp>
      <p:sp>
        <p:nvSpPr>
          <p:cNvPr id="4" name="Slide Number Placeholder 3"/>
          <p:cNvSpPr>
            <a:spLocks noGrp="1"/>
          </p:cNvSpPr>
          <p:nvPr>
            <p:ph type="sldNum" sz="quarter" idx="10"/>
          </p:nvPr>
        </p:nvSpPr>
        <p:spPr/>
        <p:txBody>
          <a:bodyPr/>
          <a:lstStyle/>
          <a:p>
            <a:fld id="{2D121902-88A4-405F-A0CF-1A73586DC04B}"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Maybe these cyberbullying</a:t>
            </a:r>
            <a:r>
              <a:rPr lang="en-US" baseline="0" dirty="0" smtClean="0"/>
              <a:t> stories sound familiar because YOU are the one doing the bullying? If so, you should know that kids have gotten into trouble for cyberbullying. In Texas, some high school football players were suspended from their team for making a fake profile for their coach. One teen in Missouri spent two weeks in jail after he created an online hate group for a girl in his school.  </a:t>
            </a:r>
          </a:p>
          <a:p>
            <a:r>
              <a:rPr lang="en-US" baseline="0" dirty="0" smtClean="0"/>
              <a:t>You might think the kinds of teens who get in trouble for cyberbullying are already troublemakers, but that’s not already true.  Anyone can get into a situation when they’re tempted to send a mean text, make a mean comment or forward an </a:t>
            </a:r>
            <a:r>
              <a:rPr lang="en-US" baseline="0" dirty="0" err="1" smtClean="0"/>
              <a:t>embarassing</a:t>
            </a:r>
            <a:r>
              <a:rPr lang="en-US" baseline="0" dirty="0" smtClean="0"/>
              <a:t> picture. </a:t>
            </a:r>
          </a:p>
          <a:p>
            <a:r>
              <a:rPr lang="en-US" baseline="0" dirty="0" smtClean="0"/>
              <a:t>Citation: http://www.heartlandconnection.com/news/story.aspx?id=373808</a:t>
            </a:r>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have to think before you post because what you post online can be seen by more than your friends on social networking sites or the contacts in your phone.  It may be seen by all these people.  </a:t>
            </a:r>
          </a:p>
          <a:p>
            <a:r>
              <a:rPr lang="en-US" baseline="0" dirty="0" smtClean="0"/>
              <a:t>On the internet, nothing is secret. People can forward messages, copy your pictures and post them somewhere else. So if you’re not okay with ALL these people seeing your online post, then don’t post it.  And if you’re not okay with being contacted by all of these people, then don’t give your cell phone number out to everyone or have a public profile.  Whatever you say can be traced back to you, so make it something you’re proud of saying. Remember, at the end of the day you are responsible for what you post and who you talk to. </a:t>
            </a:r>
          </a:p>
          <a:p>
            <a:endParaRPr lang="en-US" baseline="0" dirty="0" smtClean="0"/>
          </a:p>
          <a:p>
            <a:r>
              <a:rPr lang="en-US" baseline="0" dirty="0" smtClean="0"/>
              <a:t>Citation: http://www.netsmartz.org</a:t>
            </a:r>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t>Citation:</a:t>
            </a:r>
            <a:r>
              <a:rPr lang="en-US" sz="800" baseline="0" dirty="0" smtClean="0"/>
              <a:t> </a:t>
            </a:r>
            <a:r>
              <a:rPr lang="en-US" sz="800" baseline="0" dirty="0" err="1" smtClean="0"/>
              <a:t>Wolak</a:t>
            </a:r>
            <a:r>
              <a:rPr lang="en-US" sz="800" baseline="0" dirty="0" smtClean="0"/>
              <a:t> J, </a:t>
            </a:r>
            <a:r>
              <a:rPr lang="en-US" sz="800" baseline="0" dirty="0" err="1" smtClean="0"/>
              <a:t>Finkelhor</a:t>
            </a:r>
            <a:r>
              <a:rPr lang="en-US" sz="800" baseline="0" dirty="0" smtClean="0"/>
              <a:t> D, Ybarra M. Online Predators and Their Victims: Myths, Realities and Implications for Prevention and Treatment. American Psychologist, 2008; 63:111-128.</a:t>
            </a:r>
            <a:endParaRPr lang="en-US" sz="800"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avoid this, you have to control what you put online. We’re going</a:t>
            </a:r>
            <a:r>
              <a:rPr lang="en-US" baseline="0" dirty="0" smtClean="0"/>
              <a:t> to talk about some ways to do that by going through some of the social applications and technologies you use, what you say when you’re on them, who you say it to, and what you show. </a:t>
            </a:r>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a:t>
            </a:r>
            <a:r>
              <a:rPr lang="en-US" baseline="0" dirty="0" smtClean="0"/>
              <a:t> texts and status updates can sometimes be misunderstood or taken out of context, what you see as joking, someone else may take as a threat.  This Tennessee teen was expelled from school after posting the status update, “</a:t>
            </a:r>
            <a:r>
              <a:rPr lang="en-US" baseline="0" dirty="0" err="1" smtClean="0"/>
              <a:t>I’ma</a:t>
            </a:r>
            <a:r>
              <a:rPr lang="en-US" baseline="0" dirty="0" smtClean="0"/>
              <a:t> kill </a:t>
            </a:r>
            <a:r>
              <a:rPr lang="en-US" baseline="0" dirty="0" err="1" smtClean="0"/>
              <a:t>em</a:t>
            </a:r>
            <a:r>
              <a:rPr lang="en-US" baseline="0" dirty="0" smtClean="0"/>
              <a:t> all.”  and other threats to his Facebook page.  He had been butting heads with his coaches and was frustrated.  He now says that he didn’t mean anything by the threat, but his </a:t>
            </a:r>
            <a:r>
              <a:rPr lang="en-US" baseline="0" dirty="0" err="1" smtClean="0"/>
              <a:t>schhol</a:t>
            </a:r>
            <a:r>
              <a:rPr lang="en-US" baseline="0" dirty="0" smtClean="0"/>
              <a:t> wasn’t willing to take a chance. </a:t>
            </a:r>
          </a:p>
          <a:p>
            <a:r>
              <a:rPr lang="en-US" baseline="0" dirty="0" smtClean="0"/>
              <a:t>Citation: http://www.wbir.com/news/local.story/aspx?storyid=112019</a:t>
            </a:r>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not just teens who have to watch</a:t>
            </a:r>
            <a:r>
              <a:rPr lang="en-US" baseline="0" dirty="0" smtClean="0"/>
              <a:t> what they post.  An English woman complained about her boss and her job on Facebook.  Unfortunately, she’d forgotten that her boss was one of her Facebook friends.  Her boss read the comment and responded to it with one of his own – “You’re Fired!”</a:t>
            </a:r>
          </a:p>
          <a:p>
            <a:r>
              <a:rPr lang="en-US" baseline="0" dirty="0" smtClean="0"/>
              <a:t>So before you post online, text something to a friend, or send any message or comment, you should ask yourself: will I regret this later?  What will people think of me?  And by “people”, I mean people other than your friends.  Will your best friend have the same reaction as your teacher or parent?</a:t>
            </a:r>
          </a:p>
          <a:p>
            <a:r>
              <a:rPr lang="en-US" baseline="0" dirty="0" smtClean="0"/>
              <a:t>Citation: http://cybersmokeblog.blogspot.com/2009/08/facebook-firing-after-friend-boss.html</a:t>
            </a:r>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will react differently to the comments</a:t>
            </a:r>
            <a:r>
              <a:rPr lang="en-US" baseline="0" dirty="0" smtClean="0"/>
              <a:t> your post and the messages your test.  That’s why it’s important that you are aware of who can see them and who you are sending them to. These are the people on your friends or contact lists.  </a:t>
            </a:r>
          </a:p>
          <a:p>
            <a:r>
              <a:rPr lang="en-US" baseline="0" dirty="0" smtClean="0"/>
              <a:t>What’s great about contact lists, like those on your Facebook page and cell phone, is that you get to choose who to add.  And you should choose them carefully, because these people may be able to see any comment or picture you post.  Someone on your friends list can save, copy and post your pictures and messages somewhere else online. </a:t>
            </a:r>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play games online or</a:t>
            </a:r>
            <a:r>
              <a:rPr lang="en-US" baseline="0" dirty="0" smtClean="0"/>
              <a:t> through systems like Xbox or PlayStation, you may join games with people you don’t know.  You may not be able to choose whether or not you play with them, but you CAN decide how to respond to them.  If someone is being rude or offensive, you can choose to ignore them. </a:t>
            </a:r>
            <a:endParaRPr lang="en-US" dirty="0"/>
          </a:p>
        </p:txBody>
      </p:sp>
      <p:sp>
        <p:nvSpPr>
          <p:cNvPr id="4" name="Slide Number Placeholder 3"/>
          <p:cNvSpPr>
            <a:spLocks noGrp="1"/>
          </p:cNvSpPr>
          <p:nvPr>
            <p:ph type="sldNum" sz="quarter" idx="10"/>
          </p:nvPr>
        </p:nvSpPr>
        <p:spPr/>
        <p:txBody>
          <a:bodyPr/>
          <a:lstStyle/>
          <a:p>
            <a:fld id="{2D121902-88A4-405F-A0CF-1A73586DC04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69BD95D-54DD-44D5-A315-A225E2D38B7E}" type="datetimeFigureOut">
              <a:rPr lang="en-US" smtClean="0"/>
              <a:pPr/>
              <a:t>7/17/2012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F26BCAC-EAAD-408C-AD2B-D582380477CA}"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9BD95D-54DD-44D5-A315-A225E2D38B7E}" type="datetimeFigureOut">
              <a:rPr lang="en-US" smtClean="0"/>
              <a:pPr/>
              <a:t>7/17/2012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26BCAC-EAAD-408C-AD2B-D582380477C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9BD95D-54DD-44D5-A315-A225E2D38B7E}" type="datetimeFigureOut">
              <a:rPr lang="en-US" smtClean="0"/>
              <a:pPr/>
              <a:t>7/17/2012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26BCAC-EAAD-408C-AD2B-D582380477C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69BD95D-54DD-44D5-A315-A225E2D38B7E}" type="datetimeFigureOut">
              <a:rPr lang="en-US" smtClean="0"/>
              <a:pPr/>
              <a:t>7/17/2012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26BCAC-EAAD-408C-AD2B-D582380477CA}"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69BD95D-54DD-44D5-A315-A225E2D38B7E}" type="datetimeFigureOut">
              <a:rPr lang="en-US" smtClean="0"/>
              <a:pPr/>
              <a:t>7/17/2012</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8F26BCAC-EAAD-408C-AD2B-D582380477C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69BD95D-54DD-44D5-A315-A225E2D38B7E}" type="datetimeFigureOut">
              <a:rPr lang="en-US" smtClean="0"/>
              <a:pPr/>
              <a:t>7/17/2012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26BCAC-EAAD-408C-AD2B-D582380477CA}"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69BD95D-54DD-44D5-A315-A225E2D38B7E}" type="datetimeFigureOut">
              <a:rPr lang="en-US" smtClean="0"/>
              <a:pPr/>
              <a:t>7/17/2012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26BCAC-EAAD-408C-AD2B-D582380477CA}"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9BD95D-54DD-44D5-A315-A225E2D38B7E}" type="datetimeFigureOut">
              <a:rPr lang="en-US" smtClean="0"/>
              <a:pPr/>
              <a:t>7/17/2012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26BCAC-EAAD-408C-AD2B-D582380477C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BD95D-54DD-44D5-A315-A225E2D38B7E}" type="datetimeFigureOut">
              <a:rPr lang="en-US" smtClean="0"/>
              <a:pPr/>
              <a:t>7/17/2012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26BCAC-EAAD-408C-AD2B-D582380477C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69BD95D-54DD-44D5-A315-A225E2D38B7E}" type="datetimeFigureOut">
              <a:rPr lang="en-US" smtClean="0"/>
              <a:pPr/>
              <a:t>7/17/2012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26BCAC-EAAD-408C-AD2B-D582380477CA}"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69BD95D-54DD-44D5-A315-A225E2D38B7E}" type="datetimeFigureOut">
              <a:rPr lang="en-US" smtClean="0"/>
              <a:pPr/>
              <a:t>7/17/2012</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8F26BCAC-EAAD-408C-AD2B-D582380477CA}"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69BD95D-54DD-44D5-A315-A225E2D38B7E}" type="datetimeFigureOut">
              <a:rPr lang="en-US" smtClean="0"/>
              <a:pPr/>
              <a:t>7/17/2012</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F26BCAC-EAAD-408C-AD2B-D582380477C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D:\Documents%20and%20Settings\ropert\My%20Documents\My%20Media\Your_Photo_Fate.wmv" TargetMode="Externa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file:///D:\Documents%20and%20Settings\ropert\My%20Documents\My%20Media\Survivor%20Diaries%202000k.wmv" TargetMode="Externa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www.cybertipline.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file:///D:\Documents%20and%20Settings\ropert\My%20Documents\My%20Media\Cyberbullying%20-%20You%20Can't%20Take%20it%20Back%202000k.wmv" TargetMode="Externa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133600"/>
            <a:ext cx="6477000" cy="1466850"/>
          </a:xfrm>
        </p:spPr>
        <p:txBody>
          <a:bodyPr/>
          <a:lstStyle/>
          <a:p>
            <a:r>
              <a:rPr lang="en-US" dirty="0" smtClean="0">
                <a:latin typeface="Berlin Sans FB" pitchFamily="34" charset="0"/>
              </a:rPr>
              <a:t>Virtual Safety</a:t>
            </a:r>
            <a:r>
              <a:rPr lang="en-US" dirty="0" smtClean="0"/>
              <a:t/>
            </a:r>
            <a:br>
              <a:rPr lang="en-US" dirty="0" smtClean="0"/>
            </a:br>
            <a:r>
              <a:rPr lang="en-US" sz="1800" dirty="0" smtClean="0"/>
              <a:t>Keeping you and your students safe in our virtual world</a:t>
            </a:r>
            <a:endParaRPr lang="en-US" sz="5400" dirty="0"/>
          </a:p>
        </p:txBody>
      </p:sp>
      <p:pic>
        <p:nvPicPr>
          <p:cNvPr id="1028" name="Picture 4" descr="D:\Documents and Settings\ropert\Local Settings\Temporary Internet Files\Content.IE5\CH9BC7D2\MP900438411[1].jpg"/>
          <p:cNvPicPr>
            <a:picLocks noChangeAspect="1" noChangeArrowheads="1"/>
          </p:cNvPicPr>
          <p:nvPr/>
        </p:nvPicPr>
        <p:blipFill>
          <a:blip r:embed="rId2" cstate="print"/>
          <a:srcRect/>
          <a:stretch>
            <a:fillRect/>
          </a:stretch>
        </p:blipFill>
        <p:spPr bwMode="auto">
          <a:xfrm>
            <a:off x="381000" y="4114147"/>
            <a:ext cx="3429000" cy="2295797"/>
          </a:xfrm>
          <a:prstGeom prst="rect">
            <a:avLst/>
          </a:prstGeom>
          <a:noFill/>
        </p:spPr>
      </p:pic>
      <p:pic>
        <p:nvPicPr>
          <p:cNvPr id="7170" name="Picture 2" descr="C:\Documents and Settings\ropert\Local Settings\Temporary Internet Files\Content.IE5\D2A9RKVR\MP900439416[1].jpg"/>
          <p:cNvPicPr>
            <a:picLocks noChangeAspect="1" noChangeArrowheads="1"/>
          </p:cNvPicPr>
          <p:nvPr/>
        </p:nvPicPr>
        <p:blipFill>
          <a:blip r:embed="rId3" cstate="print"/>
          <a:srcRect/>
          <a:stretch>
            <a:fillRect/>
          </a:stretch>
        </p:blipFill>
        <p:spPr bwMode="auto">
          <a:xfrm>
            <a:off x="5486400" y="3276600"/>
            <a:ext cx="3048000" cy="304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762000" y="2895600"/>
            <a:ext cx="4495800" cy="1143000"/>
          </a:xfrm>
        </p:spPr>
        <p:txBody>
          <a:bodyPr>
            <a:normAutofit fontScale="90000"/>
          </a:bodyPr>
          <a:lstStyle/>
          <a:p>
            <a:pPr algn="ctr"/>
            <a:r>
              <a:rPr lang="en-US" sz="6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Choose to IGNORE</a:t>
            </a:r>
            <a:endParaRPr lang="en-US" sz="6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3074" name="Picture 2" descr="D:\Documents and Settings\ropert\Local Settings\Temporary Internet Files\Content.IE5\KHZ2FX1Z\MP900422295[1].jpg"/>
          <p:cNvPicPr>
            <a:picLocks noGrp="1" noChangeAspect="1" noChangeArrowheads="1"/>
          </p:cNvPicPr>
          <p:nvPr>
            <p:ph sz="quarter" idx="1"/>
          </p:nvPr>
        </p:nvPicPr>
        <p:blipFill>
          <a:blip r:embed="rId3" cstate="print"/>
          <a:srcRect/>
          <a:stretch>
            <a:fillRect/>
          </a:stretch>
        </p:blipFill>
        <p:spPr bwMode="auto">
          <a:xfrm>
            <a:off x="2498972" y="706495"/>
            <a:ext cx="5349627" cy="531330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5105400" cy="1143000"/>
          </a:xfrm>
        </p:spPr>
        <p:txBody>
          <a:bodyPr>
            <a:normAutofit/>
          </a:bodyPr>
          <a:lstStyle/>
          <a:p>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Privacy</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quarter" idx="1"/>
          </p:nvPr>
        </p:nvSpPr>
        <p:spPr/>
        <p:txBody>
          <a:bodyPr>
            <a:normAutofit/>
          </a:bodyPr>
          <a:lstStyle/>
          <a:p>
            <a:endParaRPr lang="en-US" sz="2800" dirty="0" smtClean="0"/>
          </a:p>
          <a:p>
            <a:r>
              <a:rPr lang="en-US" sz="2800" dirty="0" smtClean="0"/>
              <a:t>Along with the people who bother you online, you can also use privacy settings to control WHO sees WHAT. </a:t>
            </a:r>
          </a:p>
          <a:p>
            <a:r>
              <a:rPr lang="en-US" sz="2800" dirty="0" smtClean="0"/>
              <a:t>On Facebook you can choose between several levels of privacy.  You may want some people blocked from seeing specific parts of your page, like pictures and videos.  </a:t>
            </a:r>
          </a:p>
          <a:p>
            <a:r>
              <a:rPr lang="en-US" sz="2800" dirty="0" smtClean="0"/>
              <a:t>When you are done today, check the privacy settings on the sites you’re using and make sure you’re not sharing information that you want to keep private. </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Be Careful What You SHOW</a:t>
            </a:r>
            <a:endParaRPr lang="en-US" dirty="0">
              <a:latin typeface="Britannic Bold" pitchFamily="34" charset="0"/>
            </a:endParaRPr>
          </a:p>
        </p:txBody>
      </p:sp>
      <p:pic>
        <p:nvPicPr>
          <p:cNvPr id="4099" name="Picture 3" descr="D:\Documents and Settings\ropert\Local Settings\Temporary Internet Files\Content.IE5\KHZ2FX1Z\MP900427671[1].jpg"/>
          <p:cNvPicPr>
            <a:picLocks noChangeAspect="1" noChangeArrowheads="1"/>
          </p:cNvPicPr>
          <p:nvPr/>
        </p:nvPicPr>
        <p:blipFill>
          <a:blip r:embed="rId3" cstate="print"/>
          <a:srcRect/>
          <a:stretch>
            <a:fillRect/>
          </a:stretch>
        </p:blipFill>
        <p:spPr bwMode="auto">
          <a:xfrm>
            <a:off x="1143000" y="1905000"/>
            <a:ext cx="6781800" cy="4514135"/>
          </a:xfrm>
          <a:prstGeom prst="rect">
            <a:avLst/>
          </a:prstGeom>
          <a:noFill/>
        </p:spPr>
      </p:pic>
      <p:pic>
        <p:nvPicPr>
          <p:cNvPr id="4100" name="Picture 4" descr="D:\Documents and Settings\ropert\Local Settings\Temporary Internet Files\Content.IE5\XRDR67ID\MC900030187[1].wmf"/>
          <p:cNvPicPr>
            <a:picLocks noGrp="1" noChangeAspect="1" noChangeArrowheads="1"/>
          </p:cNvPicPr>
          <p:nvPr>
            <p:ph sz="quarter" idx="1"/>
          </p:nvPr>
        </p:nvPicPr>
        <p:blipFill>
          <a:blip r:embed="rId4" cstate="print"/>
          <a:srcRect/>
          <a:stretch>
            <a:fillRect/>
          </a:stretch>
        </p:blipFill>
        <p:spPr bwMode="auto">
          <a:xfrm>
            <a:off x="2438400" y="2133600"/>
            <a:ext cx="4191000" cy="424271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ocuments and Settings\ropert\Local Settings\Temporary Internet Files\Content.IE5\29MKR6ZM\MP900444109[1].jpg"/>
          <p:cNvPicPr>
            <a:picLocks noChangeAspect="1" noChangeArrowheads="1"/>
          </p:cNvPicPr>
          <p:nvPr/>
        </p:nvPicPr>
        <p:blipFill>
          <a:blip r:embed="rId3" cstate="print"/>
          <a:srcRect l="40299"/>
          <a:stretch>
            <a:fillRect/>
          </a:stretch>
        </p:blipFill>
        <p:spPr bwMode="auto">
          <a:xfrm>
            <a:off x="3124200" y="1066800"/>
            <a:ext cx="4648200" cy="4980713"/>
          </a:xfrm>
          <a:prstGeom prst="rect">
            <a:avLst/>
          </a:prstGeom>
          <a:noFill/>
        </p:spPr>
      </p:pic>
      <p:sp>
        <p:nvSpPr>
          <p:cNvPr id="6" name="TextBox 5"/>
          <p:cNvSpPr txBox="1"/>
          <p:nvPr/>
        </p:nvSpPr>
        <p:spPr>
          <a:xfrm rot="20663465">
            <a:off x="1578881" y="3835362"/>
            <a:ext cx="7219071" cy="1015663"/>
          </a:xfrm>
          <a:prstGeom prst="rect">
            <a:avLst/>
          </a:prstGeom>
          <a:noFill/>
        </p:spPr>
        <p:txBody>
          <a:bodyPr wrap="square" rtlCol="0">
            <a:spAutoFit/>
          </a:bodyPr>
          <a:lstStyle/>
          <a:p>
            <a:r>
              <a:rPr lang="en-US" sz="6000" dirty="0" smtClean="0">
                <a:solidFill>
                  <a:srgbClr val="FF0000"/>
                </a:solidFill>
              </a:rPr>
              <a:t>It’s just a photo…right?</a:t>
            </a:r>
            <a:endParaRPr lang="en-US" sz="6000" dirty="0">
              <a:solidFill>
                <a:srgbClr val="FF0000"/>
              </a:solidFill>
            </a:endParaRPr>
          </a:p>
        </p:txBody>
      </p:sp>
      <p:sp>
        <p:nvSpPr>
          <p:cNvPr id="2" name="Title 1"/>
          <p:cNvSpPr>
            <a:spLocks noGrp="1"/>
          </p:cNvSpPr>
          <p:nvPr>
            <p:ph type="title"/>
          </p:nvPr>
        </p:nvSpPr>
        <p:spPr>
          <a:xfrm>
            <a:off x="914400" y="762000"/>
            <a:ext cx="4114800" cy="808038"/>
          </a:xfrm>
        </p:spPr>
        <p:txBody>
          <a:bodyPr>
            <a:noAutofit/>
          </a:bodyPr>
          <a:lstStyle/>
          <a:p>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Sexting</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5486400" cy="1143000"/>
          </a:xfrm>
        </p:spPr>
        <p:txBody>
          <a:bodyPr/>
          <a:lstStyle/>
          <a:p>
            <a:r>
              <a:rPr lang="en-US" dirty="0" smtClean="0"/>
              <a:t>.</a:t>
            </a:r>
            <a:endParaRPr lang="en-US" dirty="0"/>
          </a:p>
        </p:txBody>
      </p:sp>
      <p:sp>
        <p:nvSpPr>
          <p:cNvPr id="6" name="TextBox 5"/>
          <p:cNvSpPr txBox="1"/>
          <p:nvPr/>
        </p:nvSpPr>
        <p:spPr>
          <a:xfrm>
            <a:off x="838200" y="533400"/>
            <a:ext cx="7924800" cy="769441"/>
          </a:xfrm>
          <a:prstGeom prst="rect">
            <a:avLst/>
          </a:prstGeom>
          <a:noFill/>
        </p:spPr>
        <p:txBody>
          <a:bodyPr wrap="square" rtlCol="0">
            <a:spAutoFit/>
          </a:bodyPr>
          <a:lstStyle/>
          <a:p>
            <a:r>
              <a:rPr lang="en-US" sz="4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Your Photo Fate…</a:t>
            </a:r>
            <a:endParaRPr lang="en-US" sz="4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7" name="Your_Photo_Fate.wmv">
            <a:hlinkClick r:id="" action="ppaction://media"/>
          </p:cNvPr>
          <p:cNvPicPr>
            <a:picLocks noGrp="1" noRot="1" noChangeAspect="1"/>
          </p:cNvPicPr>
          <p:nvPr>
            <p:ph sz="quarter" idx="1"/>
            <a:videoFile r:link="rId1"/>
          </p:nvPr>
        </p:nvPicPr>
        <p:blipFill>
          <a:blip r:embed="rId4" cstate="print"/>
          <a:stretch>
            <a:fillRect/>
          </a:stretch>
        </p:blipFill>
        <p:spPr>
          <a:xfrm>
            <a:off x="1752600" y="14478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Manipulated to meet offline…</a:t>
            </a:r>
            <a:endParaRPr lang="en-US" dirty="0"/>
          </a:p>
        </p:txBody>
      </p:sp>
      <p:pic>
        <p:nvPicPr>
          <p:cNvPr id="6148" name="Picture 4" descr="D:\Documents and Settings\ropert\Local Settings\Temporary Internet Files\Content.IE5\XRDR67ID\MP900439490[1].jpg"/>
          <p:cNvPicPr>
            <a:picLocks noChangeAspect="1" noChangeArrowheads="1"/>
          </p:cNvPicPr>
          <p:nvPr/>
        </p:nvPicPr>
        <p:blipFill>
          <a:blip r:embed="rId3" cstate="print"/>
          <a:srcRect/>
          <a:stretch>
            <a:fillRect/>
          </a:stretch>
        </p:blipFill>
        <p:spPr bwMode="auto">
          <a:xfrm>
            <a:off x="1524000" y="1600200"/>
            <a:ext cx="6400800" cy="427329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3733800" cy="1143000"/>
          </a:xfrm>
        </p:spPr>
        <p:txBody>
          <a:bodyPr>
            <a:normAutofit/>
          </a:bodyPr>
          <a:lstStyle/>
          <a:p>
            <a:r>
              <a:rPr lang="en-US" sz="5400" b="1" dirty="0" smtClean="0">
                <a:solidFill>
                  <a:schemeClr val="tx1"/>
                </a:solidFill>
              </a:rPr>
              <a:t>Be Safe</a:t>
            </a:r>
            <a:endParaRPr lang="en-US" sz="5400" b="1" dirty="0">
              <a:solidFill>
                <a:schemeClr val="tx1"/>
              </a:solidFill>
            </a:endParaRPr>
          </a:p>
        </p:txBody>
      </p:sp>
      <p:pic>
        <p:nvPicPr>
          <p:cNvPr id="8196" name="Picture 4" descr="D:\Documents and Settings\ropert\Local Settings\Temporary Internet Files\Content.IE5\CH9BC7D2\MP900444346[1].jpg"/>
          <p:cNvPicPr>
            <a:picLocks noChangeAspect="1" noChangeArrowheads="1"/>
          </p:cNvPicPr>
          <p:nvPr/>
        </p:nvPicPr>
        <p:blipFill>
          <a:blip r:embed="rId3" cstate="print"/>
          <a:srcRect/>
          <a:stretch>
            <a:fillRect/>
          </a:stretch>
        </p:blipFill>
        <p:spPr bwMode="auto">
          <a:xfrm>
            <a:off x="4495800" y="533400"/>
            <a:ext cx="3733800" cy="5577652"/>
          </a:xfrm>
          <a:prstGeom prst="rect">
            <a:avLst/>
          </a:prstGeom>
          <a:noFill/>
        </p:spPr>
      </p:pic>
      <p:pic>
        <p:nvPicPr>
          <p:cNvPr id="9" name="Picture 13" descr="D:\Documents and Settings\ropert\Local Settings\Temporary Internet Files\Content.IE5\CH9BC7D2\MP900442501[1].jpg"/>
          <p:cNvPicPr>
            <a:picLocks noChangeAspect="1" noChangeArrowheads="1"/>
          </p:cNvPicPr>
          <p:nvPr/>
        </p:nvPicPr>
        <p:blipFill>
          <a:blip r:embed="rId4" cstate="print"/>
          <a:srcRect/>
          <a:stretch>
            <a:fillRect/>
          </a:stretch>
        </p:blipFill>
        <p:spPr bwMode="auto">
          <a:xfrm>
            <a:off x="4419600" y="533400"/>
            <a:ext cx="3810000" cy="556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3886200" cy="1143000"/>
          </a:xfrm>
        </p:spPr>
        <p:txBody>
          <a:bodyPr>
            <a:normAutofit/>
          </a:bodyPr>
          <a:lstStyle/>
          <a:p>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Grooming</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
          </p:nvPr>
        </p:nvSpPr>
        <p:spPr>
          <a:xfrm>
            <a:off x="3200400" y="4495800"/>
            <a:ext cx="5562600" cy="1905000"/>
          </a:xfrm>
        </p:spPr>
        <p:txBody>
          <a:bodyPr>
            <a:normAutofit/>
          </a:bodyPr>
          <a:lstStyle/>
          <a:p>
            <a:pPr algn="ctr"/>
            <a:r>
              <a:rPr lang="en-US" sz="3200" b="1" dirty="0" smtClean="0"/>
              <a:t>Predators try to manipulate their victims into believing that they care for them.</a:t>
            </a:r>
          </a:p>
        </p:txBody>
      </p:sp>
      <p:pic>
        <p:nvPicPr>
          <p:cNvPr id="9219" name="Picture 3" descr="D:\Documents and Settings\ropert\Local Settings\Temporary Internet Files\Content.IE5\XRDR67ID\MP900438763[1].jpg"/>
          <p:cNvPicPr>
            <a:picLocks noChangeAspect="1" noChangeArrowheads="1"/>
          </p:cNvPicPr>
          <p:nvPr/>
        </p:nvPicPr>
        <p:blipFill>
          <a:blip r:embed="rId3" cstate="print"/>
          <a:srcRect/>
          <a:stretch>
            <a:fillRect/>
          </a:stretch>
        </p:blipFill>
        <p:spPr bwMode="auto">
          <a:xfrm>
            <a:off x="2971800" y="1371600"/>
            <a:ext cx="3294888" cy="2519028"/>
          </a:xfrm>
          <a:prstGeom prst="rect">
            <a:avLst/>
          </a:prstGeom>
          <a:noFill/>
        </p:spPr>
      </p:pic>
      <p:pic>
        <p:nvPicPr>
          <p:cNvPr id="9218" name="Picture 2" descr="D:\Documents and Settings\ropert\Local Settings\Temporary Internet Files\Content.IE5\CH9BC7D2\MP900175607[1].jpg"/>
          <p:cNvPicPr>
            <a:picLocks noChangeAspect="1" noChangeArrowheads="1"/>
          </p:cNvPicPr>
          <p:nvPr/>
        </p:nvPicPr>
        <p:blipFill>
          <a:blip r:embed="rId4" cstate="print"/>
          <a:srcRect t="8333" b="14583"/>
          <a:stretch>
            <a:fillRect/>
          </a:stretch>
        </p:blipFill>
        <p:spPr bwMode="auto">
          <a:xfrm>
            <a:off x="609600" y="2895600"/>
            <a:ext cx="2487168" cy="2819400"/>
          </a:xfrm>
          <a:prstGeom prst="rect">
            <a:avLst/>
          </a:prstGeom>
          <a:noFill/>
        </p:spPr>
      </p:pic>
      <p:pic>
        <p:nvPicPr>
          <p:cNvPr id="9221" name="Picture 5" descr="D:\Documents and Settings\ropert\Local Settings\Temporary Internet Files\Content.IE5\XRDR67ID\MP900442499[1].jpg"/>
          <p:cNvPicPr>
            <a:picLocks noChangeAspect="1" noChangeArrowheads="1"/>
          </p:cNvPicPr>
          <p:nvPr/>
        </p:nvPicPr>
        <p:blipFill>
          <a:blip r:embed="rId5" cstate="print"/>
          <a:srcRect/>
          <a:stretch>
            <a:fillRect/>
          </a:stretch>
        </p:blipFill>
        <p:spPr bwMode="auto">
          <a:xfrm>
            <a:off x="6248400" y="2438400"/>
            <a:ext cx="2529089" cy="169801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44562"/>
          </a:xfrm>
        </p:spPr>
        <p:txBody>
          <a:bodyPr/>
          <a:lstStyle/>
          <a:p>
            <a:r>
              <a:rPr lang="en-US" b="1" dirty="0" smtClean="0">
                <a:solidFill>
                  <a:schemeClr val="tx1"/>
                </a:solidFill>
              </a:rPr>
              <a:t>ANYONE can be a victim</a:t>
            </a:r>
            <a:endParaRPr lang="en-US" b="1" dirty="0">
              <a:solidFill>
                <a:schemeClr val="tx1"/>
              </a:solidFill>
            </a:endParaRPr>
          </a:p>
        </p:txBody>
      </p:sp>
      <p:pic>
        <p:nvPicPr>
          <p:cNvPr id="10242" name="Picture 2" descr="D:\Documents and Settings\ropert\Local Settings\Temporary Internet Files\Content.IE5\29MKR6ZM\MP900422596[1].jpg"/>
          <p:cNvPicPr>
            <a:picLocks noChangeAspect="1" noChangeArrowheads="1"/>
          </p:cNvPicPr>
          <p:nvPr/>
        </p:nvPicPr>
        <p:blipFill>
          <a:blip r:embed="rId3" cstate="print"/>
          <a:srcRect/>
          <a:stretch>
            <a:fillRect/>
          </a:stretch>
        </p:blipFill>
        <p:spPr bwMode="auto">
          <a:xfrm>
            <a:off x="1752600" y="1219200"/>
            <a:ext cx="4800600" cy="4800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4724400" cy="1143000"/>
          </a:xfrm>
        </p:spPr>
        <p:txBody>
          <a:bodyPr>
            <a:normAutofit/>
          </a:bodyPr>
          <a:lstStyle/>
          <a:p>
            <a:r>
              <a:rPr lang="en-US" sz="4800" b="1" dirty="0" smtClean="0"/>
              <a:t>Survivor Diaries</a:t>
            </a:r>
            <a:endParaRPr lang="en-US" sz="4800" b="1" dirty="0"/>
          </a:p>
        </p:txBody>
      </p:sp>
      <p:pic>
        <p:nvPicPr>
          <p:cNvPr id="8" name="Survivor Diaries 2000k.wmv">
            <a:hlinkClick r:id="" action="ppaction://media"/>
          </p:cNvPr>
          <p:cNvPicPr>
            <a:picLocks noGrp="1" noRot="1" noChangeAspect="1"/>
          </p:cNvPicPr>
          <p:nvPr>
            <p:ph sz="quarter" idx="1"/>
            <a:videoFile r:link="rId1"/>
          </p:nvPr>
        </p:nvPicPr>
        <p:blipFill>
          <a:blip r:embed="rId4" cstate="print"/>
          <a:stretch>
            <a:fillRect/>
          </a:stretch>
        </p:blipFill>
        <p:spPr>
          <a:xfrm>
            <a:off x="533400" y="1676400"/>
            <a:ext cx="8229600" cy="46291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Keeping Yourself Safer</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31" name="Picture 7" descr="D:\Documents and Settings\ropert\Local Settings\Temporary Internet Files\Content.IE5\CH9BC7D2\MP900442247[1].jpg"/>
          <p:cNvPicPr>
            <a:picLocks noChangeAspect="1" noChangeArrowheads="1"/>
          </p:cNvPicPr>
          <p:nvPr/>
        </p:nvPicPr>
        <p:blipFill>
          <a:blip r:embed="rId3" cstate="print"/>
          <a:srcRect/>
          <a:stretch>
            <a:fillRect/>
          </a:stretch>
        </p:blipFill>
        <p:spPr bwMode="auto">
          <a:xfrm rot="487533">
            <a:off x="6390232" y="2803323"/>
            <a:ext cx="2159000" cy="3238500"/>
          </a:xfrm>
          <a:prstGeom prst="rect">
            <a:avLst/>
          </a:prstGeom>
          <a:noFill/>
        </p:spPr>
      </p:pic>
      <p:pic>
        <p:nvPicPr>
          <p:cNvPr id="1027" name="Picture 3"/>
          <p:cNvPicPr>
            <a:picLocks noGrp="1" noChangeAspect="1" noChangeArrowheads="1"/>
          </p:cNvPicPr>
          <p:nvPr>
            <p:ph sz="quarter" idx="1"/>
          </p:nvPr>
        </p:nvPicPr>
        <p:blipFill>
          <a:blip r:embed="rId4" cstate="print"/>
          <a:srcRect/>
          <a:stretch>
            <a:fillRect/>
          </a:stretch>
        </p:blipFill>
        <p:spPr bwMode="auto">
          <a:xfrm>
            <a:off x="2819400" y="1676400"/>
            <a:ext cx="3390181" cy="2245995"/>
          </a:xfrm>
          <a:prstGeom prst="rect">
            <a:avLst/>
          </a:prstGeom>
          <a:noFill/>
          <a:ln w="9525">
            <a:noFill/>
            <a:miter lim="800000"/>
            <a:headEnd/>
            <a:tailEnd/>
          </a:ln>
        </p:spPr>
      </p:pic>
      <p:pic>
        <p:nvPicPr>
          <p:cNvPr id="1029" name="Picture 5" descr="D:\Documents and Settings\ropert\Local Settings\Temporary Internet Files\Content.IE5\KHZ2FX1Z\MP900444060[1].jpg"/>
          <p:cNvPicPr>
            <a:picLocks noChangeAspect="1" noChangeArrowheads="1"/>
          </p:cNvPicPr>
          <p:nvPr/>
        </p:nvPicPr>
        <p:blipFill>
          <a:blip r:embed="rId5" cstate="print"/>
          <a:srcRect/>
          <a:stretch>
            <a:fillRect/>
          </a:stretch>
        </p:blipFill>
        <p:spPr bwMode="auto">
          <a:xfrm rot="20226929">
            <a:off x="753755" y="2950696"/>
            <a:ext cx="2091407" cy="312420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3914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Cyber </a:t>
            </a:r>
            <a:r>
              <a:rPr lang="en-US" sz="7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TipLine</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sz="quarter" idx="1"/>
          </p:nvPr>
        </p:nvSpPr>
        <p:spPr>
          <a:xfrm>
            <a:off x="457200" y="2057400"/>
            <a:ext cx="8305800" cy="2590800"/>
          </a:xfrm>
        </p:spPr>
        <p:txBody>
          <a:bodyPr>
            <a:normAutofit/>
          </a:bodyPr>
          <a:lstStyle/>
          <a:p>
            <a:pPr>
              <a:lnSpc>
                <a:spcPct val="90000"/>
              </a:lnSpc>
              <a:buNone/>
            </a:pPr>
            <a:r>
              <a:rPr lang="en-US" sz="3600" dirty="0" smtClean="0"/>
              <a:t>Anyone who sends you </a:t>
            </a:r>
            <a:r>
              <a:rPr lang="en-US" sz="3600" dirty="0" smtClean="0">
                <a:solidFill>
                  <a:srgbClr val="FF0000"/>
                </a:solidFill>
              </a:rPr>
              <a:t>OBSCENE PHOTOS or VIDEOS</a:t>
            </a:r>
          </a:p>
          <a:p>
            <a:pPr>
              <a:lnSpc>
                <a:spcPct val="90000"/>
              </a:lnSpc>
              <a:buNone/>
            </a:pPr>
            <a:r>
              <a:rPr lang="en-US" sz="3600" dirty="0" smtClean="0"/>
              <a:t>Anyone who talks t to you about </a:t>
            </a:r>
            <a:r>
              <a:rPr lang="en-US" sz="3600" dirty="0" smtClean="0">
                <a:solidFill>
                  <a:srgbClr val="FF0000"/>
                </a:solidFill>
              </a:rPr>
              <a:t>SEX</a:t>
            </a:r>
          </a:p>
          <a:p>
            <a:pPr>
              <a:lnSpc>
                <a:spcPct val="90000"/>
              </a:lnSpc>
              <a:buNone/>
            </a:pPr>
            <a:r>
              <a:rPr lang="en-US" sz="3600" dirty="0" smtClean="0"/>
              <a:t>Anyone who asks you to </a:t>
            </a:r>
            <a:r>
              <a:rPr lang="en-US" sz="3600" dirty="0" smtClean="0">
                <a:solidFill>
                  <a:srgbClr val="FF0000"/>
                </a:solidFill>
              </a:rPr>
              <a:t>MEET OFFLINE</a:t>
            </a:r>
            <a:endParaRPr lang="en-US" sz="3600" dirty="0">
              <a:solidFill>
                <a:srgbClr val="FF0000"/>
              </a:solidFill>
            </a:endParaRPr>
          </a:p>
        </p:txBody>
      </p:sp>
      <p:sp>
        <p:nvSpPr>
          <p:cNvPr id="5" name="TextBox 4"/>
          <p:cNvSpPr txBox="1"/>
          <p:nvPr/>
        </p:nvSpPr>
        <p:spPr>
          <a:xfrm>
            <a:off x="457200" y="5181600"/>
            <a:ext cx="3124200" cy="1015663"/>
          </a:xfrm>
          <a:prstGeom prst="rect">
            <a:avLst/>
          </a:prstGeom>
          <a:noFill/>
        </p:spPr>
        <p:txBody>
          <a:bodyPr wrap="square" rtlCol="0">
            <a:spAutoFit/>
          </a:bodyPr>
          <a:lstStyle/>
          <a:p>
            <a:r>
              <a:rPr lang="en-US" sz="6000" b="1" dirty="0" smtClean="0"/>
              <a:t>REPORT</a:t>
            </a:r>
            <a:endParaRPr lang="en-US" sz="6000" b="1" dirty="0"/>
          </a:p>
        </p:txBody>
      </p:sp>
      <p:sp>
        <p:nvSpPr>
          <p:cNvPr id="6" name="TextBox 5"/>
          <p:cNvSpPr txBox="1"/>
          <p:nvPr/>
        </p:nvSpPr>
        <p:spPr>
          <a:xfrm>
            <a:off x="3810000" y="5105400"/>
            <a:ext cx="4953000" cy="1323439"/>
          </a:xfrm>
          <a:prstGeom prst="rect">
            <a:avLst/>
          </a:prstGeom>
          <a:noFill/>
        </p:spPr>
        <p:txBody>
          <a:bodyPr wrap="square" rtlCol="0">
            <a:spAutoFit/>
          </a:bodyPr>
          <a:lstStyle/>
          <a:p>
            <a:r>
              <a:rPr lang="en-US" sz="4000" dirty="0" smtClean="0">
                <a:solidFill>
                  <a:srgbClr val="00B050"/>
                </a:solidFill>
                <a:hlinkClick r:id="rId3"/>
              </a:rPr>
              <a:t>www.cybertipline.com</a:t>
            </a:r>
            <a:endParaRPr lang="en-US" sz="4000" dirty="0" smtClean="0">
              <a:solidFill>
                <a:srgbClr val="00B050"/>
              </a:solidFill>
            </a:endParaRPr>
          </a:p>
          <a:p>
            <a:r>
              <a:rPr lang="en-US" sz="4000" dirty="0" smtClean="0"/>
              <a:t>1-800-THE-LOST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5410200" cy="1417638"/>
          </a:xfrm>
        </p:spPr>
        <p:txBody>
          <a:bodyPr>
            <a:noAutofit/>
          </a:bodyPr>
          <a:lstStyle/>
          <a:p>
            <a:r>
              <a:rPr lang="en-US" sz="5400" b="1" dirty="0" smtClean="0"/>
              <a:t>Cyberbullying</a:t>
            </a:r>
            <a:endParaRPr lang="en-US" sz="5400" b="1" dirty="0"/>
          </a:p>
        </p:txBody>
      </p:sp>
      <p:pic>
        <p:nvPicPr>
          <p:cNvPr id="11266" name="Picture 2" descr="D:\Documents and Settings\ropert\Local Settings\Temporary Internet Files\Content.IE5\XRDR67ID\MC900232446[1].wmf"/>
          <p:cNvPicPr>
            <a:picLocks noGrp="1" noChangeAspect="1" noChangeArrowheads="1"/>
          </p:cNvPicPr>
          <p:nvPr>
            <p:ph sz="quarter" idx="1"/>
          </p:nvPr>
        </p:nvPicPr>
        <p:blipFill>
          <a:blip r:embed="rId3" cstate="print"/>
          <a:srcRect/>
          <a:stretch>
            <a:fillRect/>
          </a:stretch>
        </p:blipFill>
        <p:spPr bwMode="auto">
          <a:xfrm>
            <a:off x="5181600" y="3352800"/>
            <a:ext cx="2984249" cy="2431264"/>
          </a:xfrm>
          <a:prstGeom prst="rect">
            <a:avLst/>
          </a:prstGeom>
          <a:noFill/>
        </p:spPr>
      </p:pic>
      <p:pic>
        <p:nvPicPr>
          <p:cNvPr id="11267" name="Picture 3" descr="D:\Documents and Settings\ropert\Local Settings\Temporary Internet Files\Content.IE5\CH9BC7D2\MP900422352[1].jpg"/>
          <p:cNvPicPr>
            <a:picLocks noChangeAspect="1" noChangeArrowheads="1"/>
          </p:cNvPicPr>
          <p:nvPr/>
        </p:nvPicPr>
        <p:blipFill>
          <a:blip r:embed="rId4" cstate="print"/>
          <a:srcRect/>
          <a:stretch>
            <a:fillRect/>
          </a:stretch>
        </p:blipFill>
        <p:spPr bwMode="auto">
          <a:xfrm>
            <a:off x="457200" y="3352800"/>
            <a:ext cx="4459760" cy="3027759"/>
          </a:xfrm>
          <a:prstGeom prst="rect">
            <a:avLst/>
          </a:prstGeom>
          <a:noFill/>
        </p:spPr>
      </p:pic>
      <p:sp>
        <p:nvSpPr>
          <p:cNvPr id="7" name="TextBox 6"/>
          <p:cNvSpPr txBox="1"/>
          <p:nvPr/>
        </p:nvSpPr>
        <p:spPr>
          <a:xfrm>
            <a:off x="3048000" y="2362200"/>
            <a:ext cx="3962400" cy="954107"/>
          </a:xfrm>
          <a:prstGeom prst="rect">
            <a:avLst/>
          </a:prstGeom>
          <a:noFill/>
        </p:spPr>
        <p:txBody>
          <a:bodyPr wrap="square" rtlCol="0">
            <a:spAutoFit/>
          </a:bodyPr>
          <a:lstStyle/>
          <a:p>
            <a:pPr algn="ctr"/>
            <a:r>
              <a:rPr lang="en-US" sz="2800" dirty="0" smtClean="0"/>
              <a:t>Look what happened after school!!</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0"/>
            <a:ext cx="3429000" cy="1143000"/>
          </a:xfrm>
        </p:spPr>
        <p:txBody>
          <a:bodyPr>
            <a:normAutofit/>
          </a:bodyPr>
          <a:lstStyle/>
          <a:p>
            <a:r>
              <a:rPr lang="en-US" sz="4800" b="1" dirty="0" smtClean="0"/>
              <a:t>How it Hurts</a:t>
            </a:r>
            <a:endParaRPr lang="en-US" sz="4800" b="1" dirty="0"/>
          </a:p>
        </p:txBody>
      </p:sp>
      <p:pic>
        <p:nvPicPr>
          <p:cNvPr id="12296" name="Picture 8" descr="D:\Documents and Settings\ropert\Local Settings\Temporary Internet Files\Content.IE5\XRDR67ID\MP900448347[1].jpg"/>
          <p:cNvPicPr>
            <a:picLocks noGrp="1" noChangeAspect="1" noChangeArrowheads="1"/>
          </p:cNvPicPr>
          <p:nvPr>
            <p:ph sz="quarter" idx="1"/>
          </p:nvPr>
        </p:nvPicPr>
        <p:blipFill>
          <a:blip r:embed="rId3" cstate="print"/>
          <a:srcRect/>
          <a:stretch>
            <a:fillRect/>
          </a:stretch>
        </p:blipFill>
        <p:spPr bwMode="auto">
          <a:xfrm>
            <a:off x="1143000" y="1447800"/>
            <a:ext cx="6858000" cy="4572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 CAN’T Take It Back</a:t>
            </a:r>
            <a:endParaRPr lang="en-US" dirty="0"/>
          </a:p>
        </p:txBody>
      </p:sp>
      <p:pic>
        <p:nvPicPr>
          <p:cNvPr id="5" name="Cyberbullying - You Can't Take it Back 2000k.wmv">
            <a:hlinkClick r:id="" action="ppaction://media"/>
          </p:cNvPr>
          <p:cNvPicPr>
            <a:picLocks noGrp="1" noRot="1" noChangeAspect="1"/>
          </p:cNvPicPr>
          <p:nvPr>
            <p:ph sz="quarter" idx="1"/>
            <a:videoFile r:link="rId1"/>
          </p:nvPr>
        </p:nvPicPr>
        <p:blipFill>
          <a:blip r:embed="rId4" cstate="print"/>
          <a:stretch>
            <a:fillRect/>
          </a:stretch>
        </p:blipFill>
        <p:spPr>
          <a:xfrm>
            <a:off x="1219200" y="1600200"/>
            <a:ext cx="685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2362200" cy="6202362"/>
          </a:xfrm>
        </p:spPr>
        <p:txBody>
          <a:bodyPr>
            <a:normAutofit/>
          </a:bodyPr>
          <a:lstStyle/>
          <a:p>
            <a:pPr algn="ctr"/>
            <a:r>
              <a:rPr lang="en-US" sz="4800" b="1" dirty="0" smtClean="0">
                <a:solidFill>
                  <a:srgbClr val="00B050"/>
                </a:solidFill>
              </a:rPr>
              <a:t>Join in</a:t>
            </a:r>
            <a:r>
              <a:rPr lang="en-US" sz="4800" b="1" dirty="0" smtClean="0"/>
              <a:t/>
            </a:r>
            <a:br>
              <a:rPr lang="en-US" sz="4800" b="1" dirty="0" smtClean="0"/>
            </a:br>
            <a:r>
              <a:rPr lang="en-US" sz="4800" b="1" dirty="0" smtClean="0"/>
              <a:t/>
            </a:r>
            <a:br>
              <a:rPr lang="en-US" sz="4800" b="1" dirty="0" smtClean="0"/>
            </a:br>
            <a:r>
              <a:rPr lang="en-US" sz="4800" b="1" dirty="0" smtClean="0"/>
              <a:t>Laugh</a:t>
            </a:r>
            <a:br>
              <a:rPr lang="en-US" sz="4800" b="1" dirty="0" smtClean="0"/>
            </a:br>
            <a:r>
              <a:rPr lang="en-US" sz="4800" b="1" dirty="0" smtClean="0"/>
              <a:t/>
            </a:r>
            <a:br>
              <a:rPr lang="en-US" sz="4800" b="1" dirty="0" smtClean="0"/>
            </a:br>
            <a:r>
              <a:rPr lang="en-US" sz="4800" b="1" dirty="0" smtClean="0">
                <a:solidFill>
                  <a:srgbClr val="FFC000"/>
                </a:solidFill>
              </a:rPr>
              <a:t>Ignore</a:t>
            </a:r>
            <a:r>
              <a:rPr lang="en-US" sz="4800" b="1" dirty="0" smtClean="0"/>
              <a:t/>
            </a:r>
            <a:br>
              <a:rPr lang="en-US" sz="4800" b="1" dirty="0" smtClean="0"/>
            </a:br>
            <a:r>
              <a:rPr lang="en-US" sz="4800" b="1" dirty="0" smtClean="0"/>
              <a:t/>
            </a:r>
            <a:br>
              <a:rPr lang="en-US" sz="4800" b="1" dirty="0" smtClean="0"/>
            </a:br>
            <a:r>
              <a:rPr lang="en-US" sz="4800" b="1" dirty="0" smtClean="0">
                <a:solidFill>
                  <a:srgbClr val="FF00FF"/>
                </a:solidFill>
              </a:rPr>
              <a:t>Report</a:t>
            </a:r>
            <a:r>
              <a:rPr lang="en-US" sz="4800" dirty="0" smtClean="0"/>
              <a:t/>
            </a:r>
            <a:br>
              <a:rPr lang="en-US" sz="4800" dirty="0" smtClean="0"/>
            </a:br>
            <a:endParaRPr lang="en-US" sz="4800" dirty="0"/>
          </a:p>
        </p:txBody>
      </p:sp>
      <p:sp>
        <p:nvSpPr>
          <p:cNvPr id="3" name="Content Placeholder 2"/>
          <p:cNvSpPr>
            <a:spLocks noGrp="1"/>
          </p:cNvSpPr>
          <p:nvPr>
            <p:ph sz="quarter" idx="1"/>
          </p:nvPr>
        </p:nvSpPr>
        <p:spPr>
          <a:xfrm>
            <a:off x="3581400" y="457200"/>
            <a:ext cx="5105400" cy="5943600"/>
          </a:xfrm>
        </p:spPr>
        <p:txBody>
          <a:bodyPr>
            <a:normAutofit/>
          </a:bodyPr>
          <a:lstStyle/>
          <a:p>
            <a:pPr>
              <a:buNone/>
            </a:pPr>
            <a:r>
              <a:rPr lang="en-US" dirty="0" smtClean="0"/>
              <a:t>If you have seen gossip sites going around your school, you have a few options. </a:t>
            </a:r>
          </a:p>
          <a:p>
            <a:r>
              <a:rPr lang="en-US" dirty="0" smtClean="0"/>
              <a:t> You could, like the boy, choose to join in and add to the comments.</a:t>
            </a:r>
          </a:p>
          <a:p>
            <a:r>
              <a:rPr lang="en-US" dirty="0" smtClean="0"/>
              <a:t>You could read the gossip and laugh.</a:t>
            </a:r>
          </a:p>
          <a:p>
            <a:r>
              <a:rPr lang="en-US" dirty="0" smtClean="0"/>
              <a:t>You could choose to ignore it, this seems like a good idea.  It keeps you out of trouble and you really aren’t doing anything mean.</a:t>
            </a:r>
          </a:p>
          <a:p>
            <a:r>
              <a:rPr lang="en-US" dirty="0" smtClean="0"/>
              <a:t>You do have a fourth option: you can report it. </a:t>
            </a:r>
          </a:p>
          <a:p>
            <a:pPr algn="ctr">
              <a:buNone/>
            </a:pPr>
            <a:r>
              <a:rPr lang="en-US" dirty="0" smtClean="0"/>
              <a:t>If you sit by and do nothing, you’re letting a bad situation get worse.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685800"/>
            <a:ext cx="6934200" cy="5638800"/>
          </a:xfrm>
        </p:spPr>
        <p:txBody>
          <a:bodyPr>
            <a:normAutofit/>
          </a:bodyPr>
          <a:lstStyle/>
          <a:p>
            <a:r>
              <a:rPr lang="en-US" sz="5400" dirty="0" smtClean="0">
                <a:solidFill>
                  <a:schemeClr val="accent1"/>
                </a:solidFill>
              </a:rPr>
              <a:t>DON’T</a:t>
            </a:r>
            <a:r>
              <a:rPr lang="en-US" sz="5400" dirty="0" smtClean="0"/>
              <a:t> respond</a:t>
            </a:r>
          </a:p>
          <a:p>
            <a:r>
              <a:rPr lang="en-US" sz="5400" dirty="0" smtClean="0">
                <a:solidFill>
                  <a:schemeClr val="accent1"/>
                </a:solidFill>
              </a:rPr>
              <a:t>BLOCK/BAN</a:t>
            </a:r>
            <a:r>
              <a:rPr lang="en-US" sz="5400" dirty="0" smtClean="0"/>
              <a:t> the bully</a:t>
            </a:r>
          </a:p>
          <a:p>
            <a:r>
              <a:rPr lang="en-US" sz="5400" dirty="0" smtClean="0">
                <a:solidFill>
                  <a:schemeClr val="accent1"/>
                </a:solidFill>
              </a:rPr>
              <a:t>SAVE</a:t>
            </a:r>
            <a:r>
              <a:rPr lang="en-US" sz="5400" dirty="0" smtClean="0"/>
              <a:t> the evidence</a:t>
            </a:r>
          </a:p>
          <a:p>
            <a:r>
              <a:rPr lang="en-US" sz="5400" dirty="0" smtClean="0">
                <a:solidFill>
                  <a:schemeClr val="accent1"/>
                </a:solidFill>
              </a:rPr>
              <a:t>SET UP </a:t>
            </a:r>
            <a:r>
              <a:rPr lang="en-US" sz="5400" dirty="0" smtClean="0"/>
              <a:t>new accounts</a:t>
            </a:r>
          </a:p>
          <a:p>
            <a:r>
              <a:rPr lang="en-US" sz="5400" dirty="0" smtClean="0">
                <a:solidFill>
                  <a:schemeClr val="accent1"/>
                </a:solidFill>
              </a:rPr>
              <a:t>TELL</a:t>
            </a:r>
            <a:r>
              <a:rPr lang="en-US" sz="5400" dirty="0" smtClean="0"/>
              <a:t> an adult you trust</a:t>
            </a:r>
          </a:p>
          <a:p>
            <a:r>
              <a:rPr lang="en-US" sz="5400" dirty="0" smtClean="0">
                <a:solidFill>
                  <a:schemeClr val="accent1"/>
                </a:solidFill>
              </a:rPr>
              <a:t>REPORT</a:t>
            </a:r>
            <a:endParaRPr lang="en-US" sz="5400" dirty="0">
              <a:solidFill>
                <a:schemeClr val="accent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doing the BULLYING?</a:t>
            </a:r>
            <a:endParaRPr lang="en-US" dirty="0"/>
          </a:p>
        </p:txBody>
      </p:sp>
      <p:pic>
        <p:nvPicPr>
          <p:cNvPr id="13314" name="Picture 2" descr="D:\Documents and Settings\ropert\Local Settings\Temporary Internet Files\Content.IE5\CH9BC7D2\MP900433180[1].jpg"/>
          <p:cNvPicPr>
            <a:picLocks noGrp="1" noChangeAspect="1" noChangeArrowheads="1"/>
          </p:cNvPicPr>
          <p:nvPr>
            <p:ph sz="quarter" idx="1"/>
          </p:nvPr>
        </p:nvPicPr>
        <p:blipFill>
          <a:blip r:embed="rId3" cstate="print"/>
          <a:srcRect/>
          <a:stretch>
            <a:fillRect/>
          </a:stretch>
        </p:blipFill>
        <p:spPr bwMode="auto">
          <a:xfrm>
            <a:off x="1600200" y="1594104"/>
            <a:ext cx="6400800" cy="427939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Documents and Settings\ropert\Local Settings\Temporary Internet Files\Content.IE5\29MKR6ZM\MP900422155[1].jpg"/>
          <p:cNvPicPr>
            <a:picLocks noChangeAspect="1" noChangeArrowheads="1"/>
          </p:cNvPicPr>
          <p:nvPr/>
        </p:nvPicPr>
        <p:blipFill>
          <a:blip r:embed="rId3" cstate="print"/>
          <a:srcRect r="43223"/>
          <a:stretch>
            <a:fillRect/>
          </a:stretch>
        </p:blipFill>
        <p:spPr bwMode="auto">
          <a:xfrm>
            <a:off x="0" y="1828800"/>
            <a:ext cx="3962400" cy="4639865"/>
          </a:xfrm>
          <a:prstGeom prst="rect">
            <a:avLst/>
          </a:prstGeom>
          <a:noFill/>
        </p:spPr>
      </p:pic>
      <p:pic>
        <p:nvPicPr>
          <p:cNvPr id="14339" name="Picture 3" descr="D:\Documents and Settings\ropert\Local Settings\Temporary Internet Files\Content.IE5\29MKR6ZM\MP900185258[1].jpg"/>
          <p:cNvPicPr>
            <a:picLocks noGrp="1" noChangeAspect="1" noChangeArrowheads="1"/>
          </p:cNvPicPr>
          <p:nvPr>
            <p:ph sz="quarter" idx="1"/>
          </p:nvPr>
        </p:nvPicPr>
        <p:blipFill>
          <a:blip r:embed="rId4" cstate="print"/>
          <a:srcRect/>
          <a:stretch>
            <a:fillRect/>
          </a:stretch>
        </p:blipFill>
        <p:spPr bwMode="auto">
          <a:xfrm>
            <a:off x="6477000" y="381000"/>
            <a:ext cx="2395728" cy="3657600"/>
          </a:xfrm>
          <a:prstGeom prst="rect">
            <a:avLst/>
          </a:prstGeom>
          <a:noFill/>
        </p:spPr>
      </p:pic>
      <p:pic>
        <p:nvPicPr>
          <p:cNvPr id="14340" name="Picture 4" descr="D:\Documents and Settings\ropert\Local Settings\Temporary Internet Files\Content.IE5\CH9BC7D2\MP900400242[1].jpg"/>
          <p:cNvPicPr>
            <a:picLocks noChangeAspect="1" noChangeArrowheads="1"/>
          </p:cNvPicPr>
          <p:nvPr/>
        </p:nvPicPr>
        <p:blipFill>
          <a:blip r:embed="rId5" cstate="print"/>
          <a:srcRect/>
          <a:stretch>
            <a:fillRect/>
          </a:stretch>
        </p:blipFill>
        <p:spPr bwMode="auto">
          <a:xfrm>
            <a:off x="3124200" y="457200"/>
            <a:ext cx="3448050" cy="2758440"/>
          </a:xfrm>
          <a:prstGeom prst="rect">
            <a:avLst/>
          </a:prstGeom>
          <a:noFill/>
        </p:spPr>
      </p:pic>
      <p:pic>
        <p:nvPicPr>
          <p:cNvPr id="14341" name="Picture 5" descr="D:\Documents and Settings\ropert\Local Settings\Temporary Internet Files\Content.IE5\CH9BC7D2\MP900443569[1].jpg"/>
          <p:cNvPicPr>
            <a:picLocks noChangeAspect="1" noChangeArrowheads="1"/>
          </p:cNvPicPr>
          <p:nvPr/>
        </p:nvPicPr>
        <p:blipFill>
          <a:blip r:embed="rId6" cstate="print"/>
          <a:srcRect r="25000"/>
          <a:stretch>
            <a:fillRect/>
          </a:stretch>
        </p:blipFill>
        <p:spPr bwMode="auto">
          <a:xfrm>
            <a:off x="152400" y="228600"/>
            <a:ext cx="2362200" cy="2096024"/>
          </a:xfrm>
          <a:prstGeom prst="rect">
            <a:avLst/>
          </a:prstGeom>
          <a:noFill/>
        </p:spPr>
      </p:pic>
      <p:pic>
        <p:nvPicPr>
          <p:cNvPr id="14342" name="Picture 6" descr="D:\Documents and Settings\ropert\Local Settings\Temporary Internet Files\Content.IE5\29MKR6ZM\MP900448307[2].jpg"/>
          <p:cNvPicPr>
            <a:picLocks noChangeAspect="1" noChangeArrowheads="1"/>
          </p:cNvPicPr>
          <p:nvPr/>
        </p:nvPicPr>
        <p:blipFill>
          <a:blip r:embed="rId7" cstate="print"/>
          <a:srcRect/>
          <a:stretch>
            <a:fillRect/>
          </a:stretch>
        </p:blipFill>
        <p:spPr bwMode="auto">
          <a:xfrm>
            <a:off x="3200400" y="3124200"/>
            <a:ext cx="1447800" cy="2171700"/>
          </a:xfrm>
          <a:prstGeom prst="rect">
            <a:avLst/>
          </a:prstGeom>
          <a:noFill/>
        </p:spPr>
      </p:pic>
      <p:pic>
        <p:nvPicPr>
          <p:cNvPr id="14343" name="Picture 7" descr="D:\Documents and Settings\ropert\Local Settings\Temporary Internet Files\Content.IE5\XRDR67ID\MP900178647[1].jpg"/>
          <p:cNvPicPr>
            <a:picLocks noChangeAspect="1" noChangeArrowheads="1"/>
          </p:cNvPicPr>
          <p:nvPr/>
        </p:nvPicPr>
        <p:blipFill>
          <a:blip r:embed="rId8" cstate="print"/>
          <a:srcRect t="25000" r="15365"/>
          <a:stretch>
            <a:fillRect/>
          </a:stretch>
        </p:blipFill>
        <p:spPr bwMode="auto">
          <a:xfrm>
            <a:off x="5562600" y="3048000"/>
            <a:ext cx="1422400" cy="1905000"/>
          </a:xfrm>
          <a:prstGeom prst="rect">
            <a:avLst/>
          </a:prstGeom>
          <a:noFill/>
        </p:spPr>
      </p:pic>
      <p:pic>
        <p:nvPicPr>
          <p:cNvPr id="14344" name="Picture 8" descr="D:\Documents and Settings\ropert\Local Settings\Temporary Internet Files\Content.IE5\KHZ2FX1Z\MP900431332[1].jpg"/>
          <p:cNvPicPr>
            <a:picLocks noChangeAspect="1" noChangeArrowheads="1"/>
          </p:cNvPicPr>
          <p:nvPr/>
        </p:nvPicPr>
        <p:blipFill>
          <a:blip r:embed="rId9" cstate="print"/>
          <a:srcRect r="26667"/>
          <a:stretch>
            <a:fillRect/>
          </a:stretch>
        </p:blipFill>
        <p:spPr bwMode="auto">
          <a:xfrm>
            <a:off x="0" y="4800600"/>
            <a:ext cx="1757727" cy="1595437"/>
          </a:xfrm>
          <a:prstGeom prst="rect">
            <a:avLst/>
          </a:prstGeom>
          <a:noFill/>
        </p:spPr>
      </p:pic>
      <p:pic>
        <p:nvPicPr>
          <p:cNvPr id="14346" name="Picture 10" descr="D:\Documents and Settings\ropert\Local Settings\Temporary Internet Files\Content.IE5\CH9BC7D2\MP900411812[1].jpg"/>
          <p:cNvPicPr>
            <a:picLocks noChangeAspect="1" noChangeArrowheads="1"/>
          </p:cNvPicPr>
          <p:nvPr/>
        </p:nvPicPr>
        <p:blipFill>
          <a:blip r:embed="rId10" cstate="print"/>
          <a:srcRect t="14986" b="14986"/>
          <a:stretch>
            <a:fillRect/>
          </a:stretch>
        </p:blipFill>
        <p:spPr bwMode="auto">
          <a:xfrm>
            <a:off x="4343400" y="4343400"/>
            <a:ext cx="4800600" cy="2240280"/>
          </a:xfrm>
          <a:prstGeom prst="rect">
            <a:avLst/>
          </a:prstGeom>
          <a:noFill/>
        </p:spPr>
      </p:pic>
      <p:sp>
        <p:nvSpPr>
          <p:cNvPr id="13" name="TextBox 12"/>
          <p:cNvSpPr txBox="1"/>
          <p:nvPr/>
        </p:nvSpPr>
        <p:spPr>
          <a:xfrm>
            <a:off x="5867400" y="533400"/>
            <a:ext cx="1600200" cy="584775"/>
          </a:xfrm>
          <a:prstGeom prst="rect">
            <a:avLst/>
          </a:prstGeom>
          <a:solidFill>
            <a:srgbClr val="FFFF00"/>
          </a:solidFill>
        </p:spPr>
        <p:txBody>
          <a:bodyPr wrap="square" rtlCol="0">
            <a:spAutoFit/>
          </a:bodyPr>
          <a:lstStyle/>
          <a:p>
            <a:pPr algn="ctr"/>
            <a:r>
              <a:rPr lang="en-US" sz="3200" b="1" dirty="0" smtClean="0"/>
              <a:t>Parents</a:t>
            </a:r>
          </a:p>
        </p:txBody>
      </p:sp>
      <p:sp>
        <p:nvSpPr>
          <p:cNvPr id="14" name="TextBox 13"/>
          <p:cNvSpPr txBox="1"/>
          <p:nvPr/>
        </p:nvSpPr>
        <p:spPr>
          <a:xfrm>
            <a:off x="0" y="4343400"/>
            <a:ext cx="1981200" cy="584775"/>
          </a:xfrm>
          <a:prstGeom prst="rect">
            <a:avLst/>
          </a:prstGeom>
          <a:solidFill>
            <a:srgbClr val="FFFF00"/>
          </a:solidFill>
        </p:spPr>
        <p:txBody>
          <a:bodyPr wrap="square" rtlCol="0">
            <a:spAutoFit/>
          </a:bodyPr>
          <a:lstStyle/>
          <a:p>
            <a:pPr algn="ctr"/>
            <a:r>
              <a:rPr lang="en-US" sz="3200" b="1" dirty="0" smtClean="0"/>
              <a:t>Teachers</a:t>
            </a:r>
            <a:endParaRPr lang="en-US" sz="3200" b="1" dirty="0"/>
          </a:p>
        </p:txBody>
      </p:sp>
      <p:sp>
        <p:nvSpPr>
          <p:cNvPr id="15" name="TextBox 14"/>
          <p:cNvSpPr txBox="1"/>
          <p:nvPr/>
        </p:nvSpPr>
        <p:spPr>
          <a:xfrm>
            <a:off x="2438400" y="5867400"/>
            <a:ext cx="2362200" cy="523220"/>
          </a:xfrm>
          <a:prstGeom prst="rect">
            <a:avLst/>
          </a:prstGeom>
          <a:solidFill>
            <a:srgbClr val="FFFF00"/>
          </a:solidFill>
        </p:spPr>
        <p:txBody>
          <a:bodyPr wrap="square" rtlCol="0">
            <a:spAutoFit/>
          </a:bodyPr>
          <a:lstStyle/>
          <a:p>
            <a:pPr algn="ctr"/>
            <a:r>
              <a:rPr lang="en-US" sz="2800" b="1" dirty="0" smtClean="0"/>
              <a:t>Cyberbullies</a:t>
            </a:r>
            <a:endParaRPr lang="en-US" sz="2800" b="1" dirty="0"/>
          </a:p>
        </p:txBody>
      </p:sp>
      <p:sp>
        <p:nvSpPr>
          <p:cNvPr id="16" name="TextBox 15"/>
          <p:cNvSpPr txBox="1"/>
          <p:nvPr/>
        </p:nvSpPr>
        <p:spPr>
          <a:xfrm>
            <a:off x="7086600" y="3733800"/>
            <a:ext cx="2057400" cy="523220"/>
          </a:xfrm>
          <a:prstGeom prst="rect">
            <a:avLst/>
          </a:prstGeom>
          <a:solidFill>
            <a:srgbClr val="FFFF00"/>
          </a:solidFill>
        </p:spPr>
        <p:txBody>
          <a:bodyPr wrap="square" rtlCol="0">
            <a:spAutoFit/>
          </a:bodyPr>
          <a:lstStyle/>
          <a:p>
            <a:pPr algn="ctr"/>
            <a:r>
              <a:rPr lang="en-US" sz="2800" b="1" dirty="0" smtClean="0"/>
              <a:t>Predators</a:t>
            </a:r>
            <a:endParaRPr lang="en-US" sz="2800" b="1" dirty="0"/>
          </a:p>
        </p:txBody>
      </p:sp>
      <p:sp>
        <p:nvSpPr>
          <p:cNvPr id="17" name="TextBox 16"/>
          <p:cNvSpPr txBox="1"/>
          <p:nvPr/>
        </p:nvSpPr>
        <p:spPr>
          <a:xfrm>
            <a:off x="2057400" y="457200"/>
            <a:ext cx="1828800" cy="954107"/>
          </a:xfrm>
          <a:prstGeom prst="rect">
            <a:avLst/>
          </a:prstGeom>
          <a:solidFill>
            <a:srgbClr val="FFFF00"/>
          </a:solidFill>
        </p:spPr>
        <p:txBody>
          <a:bodyPr wrap="square" rtlCol="0">
            <a:spAutoFit/>
          </a:bodyPr>
          <a:lstStyle/>
          <a:p>
            <a:pPr algn="ctr"/>
            <a:r>
              <a:rPr lang="en-US" sz="2800" b="1" dirty="0" smtClean="0"/>
              <a:t>Future </a:t>
            </a:r>
          </a:p>
          <a:p>
            <a:pPr algn="ctr"/>
            <a:r>
              <a:rPr lang="en-US" sz="2800" b="1" dirty="0" smtClean="0"/>
              <a:t>Employers</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5715000" y="381000"/>
            <a:ext cx="2699657" cy="1219200"/>
          </a:xfrm>
          <a:prstGeom prst="rect">
            <a:avLst/>
          </a:prstGeom>
          <a:noFill/>
          <a:ln w="9525">
            <a:noFill/>
            <a:miter lim="800000"/>
            <a:headEnd/>
            <a:tailEnd/>
          </a:ln>
        </p:spPr>
      </p:pic>
      <p:pic>
        <p:nvPicPr>
          <p:cNvPr id="6" name="Picture 2" descr="We did it."/>
          <p:cNvPicPr>
            <a:picLocks noGrp="1" noChangeAspect="1" noChangeArrowheads="1"/>
          </p:cNvPicPr>
          <p:nvPr>
            <p:ph sz="quarter" idx="1"/>
          </p:nvPr>
        </p:nvPicPr>
        <p:blipFill>
          <a:blip r:embed="rId4" cstate="print"/>
          <a:srcRect t="29197" b="27981"/>
          <a:stretch>
            <a:fillRect/>
          </a:stretch>
        </p:blipFill>
        <p:spPr bwMode="auto">
          <a:xfrm>
            <a:off x="990600" y="1219200"/>
            <a:ext cx="4229100" cy="1142992"/>
          </a:xfrm>
          <a:prstGeom prst="rect">
            <a:avLst/>
          </a:prstGeom>
          <a:noFill/>
        </p:spPr>
      </p:pic>
      <p:pic>
        <p:nvPicPr>
          <p:cNvPr id="7" name="Picture 6" descr="File:Twitter logo.svg"/>
          <p:cNvPicPr>
            <a:picLocks noChangeAspect="1" noChangeArrowheads="1"/>
          </p:cNvPicPr>
          <p:nvPr/>
        </p:nvPicPr>
        <p:blipFill>
          <a:blip r:embed="rId5" cstate="print"/>
          <a:srcRect/>
          <a:stretch>
            <a:fillRect/>
          </a:stretch>
        </p:blipFill>
        <p:spPr bwMode="auto">
          <a:xfrm rot="5400000">
            <a:off x="6396038" y="2747963"/>
            <a:ext cx="2857500" cy="714375"/>
          </a:xfrm>
          <a:prstGeom prst="rect">
            <a:avLst/>
          </a:prstGeom>
          <a:noFill/>
        </p:spPr>
      </p:pic>
      <p:pic>
        <p:nvPicPr>
          <p:cNvPr id="8" name="Picture 4" descr="http://tctechcrunch2011.files.wordpress.com/2010/10/screen-shot-2010-10-08-at-3-06-47-pm.png?w=640"/>
          <p:cNvPicPr>
            <a:picLocks noChangeAspect="1" noChangeArrowheads="1"/>
          </p:cNvPicPr>
          <p:nvPr/>
        </p:nvPicPr>
        <p:blipFill>
          <a:blip r:embed="rId6" cstate="print"/>
          <a:srcRect/>
          <a:stretch>
            <a:fillRect/>
          </a:stretch>
        </p:blipFill>
        <p:spPr bwMode="auto">
          <a:xfrm rot="1623742">
            <a:off x="574585" y="3979783"/>
            <a:ext cx="4038600" cy="1152956"/>
          </a:xfrm>
          <a:prstGeom prst="rect">
            <a:avLst/>
          </a:prstGeom>
          <a:noFill/>
        </p:spPr>
      </p:pic>
      <p:pic>
        <p:nvPicPr>
          <p:cNvPr id="2051" name="Picture 3" descr="D:\Documents and Settings\ropert\Local Settings\Temporary Internet Files\Content.IE5\CH9BC7D2\MP900386332[1].jpg"/>
          <p:cNvPicPr>
            <a:picLocks noChangeAspect="1" noChangeArrowheads="1"/>
          </p:cNvPicPr>
          <p:nvPr/>
        </p:nvPicPr>
        <p:blipFill>
          <a:blip r:embed="rId7" cstate="print"/>
          <a:srcRect/>
          <a:stretch>
            <a:fillRect/>
          </a:stretch>
        </p:blipFill>
        <p:spPr bwMode="auto">
          <a:xfrm>
            <a:off x="4724400" y="2590800"/>
            <a:ext cx="2414016" cy="3657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070111">
            <a:off x="586378" y="594921"/>
            <a:ext cx="2971800" cy="918534"/>
          </a:xfrm>
        </p:spPr>
        <p:txBody>
          <a:bodyPr>
            <a:noAutofit/>
          </a:bodyPr>
          <a:lstStyle/>
          <a:p>
            <a:r>
              <a:rPr lang="en-US" sz="4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SENDING</a:t>
            </a:r>
            <a:endParaRPr lang="en-US" sz="4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Content Placeholder 2"/>
          <p:cNvSpPr>
            <a:spLocks noGrp="1"/>
          </p:cNvSpPr>
          <p:nvPr>
            <p:ph sz="quarter" idx="1"/>
          </p:nvPr>
        </p:nvSpPr>
        <p:spPr>
          <a:xfrm>
            <a:off x="914400" y="1905000"/>
            <a:ext cx="7772400" cy="2819400"/>
          </a:xfrm>
        </p:spPr>
        <p:txBody>
          <a:bodyPr>
            <a:noAutofit/>
          </a:bodyPr>
          <a:lstStyle/>
          <a:p>
            <a:r>
              <a:rPr lang="en-US" sz="2800" dirty="0" smtClean="0">
                <a:ea typeface="ＭＳ Ｐゴシック" charset="-128"/>
              </a:rPr>
              <a:t>No matter what you’re doing online, the key is to be responsible for your safety.  That means not making decisions like sending mean texts, posting revealing pictures, talking to people you don’t know and talking about sex.  Doing just one of these things might not get you in trouble, but a combination of these behaviors can really put you at risk. </a:t>
            </a:r>
            <a:endParaRPr lang="en-US" sz="2800" dirty="0" smtClean="0"/>
          </a:p>
        </p:txBody>
      </p:sp>
      <p:sp>
        <p:nvSpPr>
          <p:cNvPr id="5" name="TextBox 4"/>
          <p:cNvSpPr txBox="1"/>
          <p:nvPr/>
        </p:nvSpPr>
        <p:spPr>
          <a:xfrm>
            <a:off x="5029200" y="990600"/>
            <a:ext cx="3429000" cy="92333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POSTING</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TextBox 5"/>
          <p:cNvSpPr txBox="1"/>
          <p:nvPr/>
        </p:nvSpPr>
        <p:spPr>
          <a:xfrm>
            <a:off x="1600200" y="5029200"/>
            <a:ext cx="48006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TALKING</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4267200" cy="2057400"/>
          </a:xfrm>
        </p:spPr>
        <p:txBody>
          <a:bodyPr>
            <a:normAutofit/>
          </a:bodyPr>
          <a:lstStyle/>
          <a:p>
            <a:pPr algn="ctr"/>
            <a:r>
              <a:rPr lang="en-US" sz="4400" b="1" dirty="0" smtClean="0"/>
              <a:t>Control Your Online Content</a:t>
            </a:r>
            <a:endParaRPr lang="en-US" sz="4400" b="1" dirty="0"/>
          </a:p>
        </p:txBody>
      </p:sp>
      <p:pic>
        <p:nvPicPr>
          <p:cNvPr id="3074" name="Picture 2" descr="D:\Documents and Settings\ropert\Local Settings\Temporary Internet Files\Content.IE5\KHZ2FX1Z\MP900438968[1].jpg"/>
          <p:cNvPicPr>
            <a:picLocks noGrp="1" noChangeAspect="1" noChangeArrowheads="1"/>
          </p:cNvPicPr>
          <p:nvPr>
            <p:ph sz="quarter" idx="1"/>
          </p:nvPr>
        </p:nvPicPr>
        <p:blipFill>
          <a:blip r:embed="rId3" cstate="print"/>
          <a:srcRect/>
          <a:stretch>
            <a:fillRect/>
          </a:stretch>
        </p:blipFill>
        <p:spPr bwMode="auto">
          <a:xfrm>
            <a:off x="5638800" y="1524000"/>
            <a:ext cx="3149600" cy="4724400"/>
          </a:xfrm>
          <a:prstGeom prst="rect">
            <a:avLst/>
          </a:prstGeom>
          <a:noFill/>
        </p:spPr>
      </p:pic>
      <p:pic>
        <p:nvPicPr>
          <p:cNvPr id="3075" name="Picture 3" descr="D:\Documents and Settings\ropert\Local Settings\Temporary Internet Files\Content.IE5\XRDR67ID\MP900401953[1].jpg"/>
          <p:cNvPicPr>
            <a:picLocks noChangeAspect="1" noChangeArrowheads="1"/>
          </p:cNvPicPr>
          <p:nvPr/>
        </p:nvPicPr>
        <p:blipFill>
          <a:blip r:embed="rId4" cstate="print"/>
          <a:srcRect/>
          <a:stretch>
            <a:fillRect/>
          </a:stretch>
        </p:blipFill>
        <p:spPr bwMode="auto">
          <a:xfrm flipH="1">
            <a:off x="533400" y="3581400"/>
            <a:ext cx="3886200" cy="260863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ropert\Local Settings\Temporary Internet Files\Content.IE5\J1563GJI\MP900438696[1].jpg"/>
          <p:cNvPicPr>
            <a:picLocks noChangeAspect="1" noChangeArrowheads="1"/>
          </p:cNvPicPr>
          <p:nvPr/>
        </p:nvPicPr>
        <p:blipFill>
          <a:blip r:embed="rId3" cstate="print"/>
          <a:srcRect l="46429" r="7143"/>
          <a:stretch>
            <a:fillRect/>
          </a:stretch>
        </p:blipFill>
        <p:spPr bwMode="auto">
          <a:xfrm>
            <a:off x="152400" y="609600"/>
            <a:ext cx="1768929" cy="5715000"/>
          </a:xfrm>
          <a:prstGeom prst="rect">
            <a:avLst/>
          </a:prstGeom>
          <a:noFill/>
        </p:spPr>
      </p:pic>
      <p:sp>
        <p:nvSpPr>
          <p:cNvPr id="6" name="TextBox 5"/>
          <p:cNvSpPr txBox="1"/>
          <p:nvPr/>
        </p:nvSpPr>
        <p:spPr>
          <a:xfrm>
            <a:off x="3048000" y="1219200"/>
            <a:ext cx="6096000" cy="2308324"/>
          </a:xfrm>
          <a:prstGeom prst="rect">
            <a:avLst/>
          </a:prstGeom>
          <a:noFill/>
        </p:spPr>
        <p:txBody>
          <a:bodyPr wrap="square" rtlCol="0">
            <a:spAutoFit/>
          </a:bodyPr>
          <a:lstStyle/>
          <a:p>
            <a:r>
              <a:rPr lang="en-US" sz="2400" dirty="0" smtClean="0"/>
              <a:t>Have you ever taken the time to read the comments on Facebook? What do you think about those people who use a lot of rude language or say offensive things? What do you think about those people who say those things? Maybe you think it is funny, but not everyone’s going to think so. </a:t>
            </a:r>
            <a:endParaRPr lang="en-US" sz="2400" dirty="0"/>
          </a:p>
        </p:txBody>
      </p:sp>
      <p:sp>
        <p:nvSpPr>
          <p:cNvPr id="8" name="TextBox 7"/>
          <p:cNvSpPr txBox="1"/>
          <p:nvPr/>
        </p:nvSpPr>
        <p:spPr>
          <a:xfrm>
            <a:off x="2209800" y="4114800"/>
            <a:ext cx="6019800" cy="2308324"/>
          </a:xfrm>
          <a:prstGeom prst="rect">
            <a:avLst/>
          </a:prstGeom>
          <a:noFill/>
        </p:spPr>
        <p:txBody>
          <a:bodyPr wrap="square" rtlCol="0">
            <a:spAutoFit/>
          </a:bodyPr>
          <a:lstStyle/>
          <a:p>
            <a:r>
              <a:rPr lang="en-US" sz="2400" dirty="0" smtClean="0"/>
              <a:t>A Wisconsin teen posted a picture of a marijuana plant with the comment, “My Mary Jane that’s growing in my closet right now.” Can you guess what happened next? Police officers checking social networking sites for gang activity came across this comment and arrested him. </a:t>
            </a:r>
            <a:endParaRPr lang="en-US" sz="2400" dirty="0"/>
          </a:p>
        </p:txBody>
      </p:sp>
      <p:sp>
        <p:nvSpPr>
          <p:cNvPr id="2" name="Title 1"/>
          <p:cNvSpPr>
            <a:spLocks noGrp="1"/>
          </p:cNvSpPr>
          <p:nvPr>
            <p:ph type="title"/>
          </p:nvPr>
        </p:nvSpPr>
        <p:spPr>
          <a:xfrm>
            <a:off x="381000" y="457200"/>
            <a:ext cx="7620000" cy="838200"/>
          </a:xfrm>
        </p:spPr>
        <p:txBody>
          <a:bodyPr>
            <a:normAutofit/>
          </a:bodyPr>
          <a:lstStyle/>
          <a:p>
            <a:r>
              <a:rPr lang="en-US" b="1" dirty="0" smtClean="0">
                <a:solidFill>
                  <a:schemeClr val="tx1"/>
                </a:solidFill>
              </a:rPr>
              <a:t>Be Careful What You Say!</a:t>
            </a:r>
            <a:endParaRPr lang="en-US" b="1" dirty="0">
              <a:solidFill>
                <a:schemeClr val="tx1"/>
              </a:solidFill>
            </a:endParaRPr>
          </a:p>
        </p:txBody>
      </p:sp>
      <p:pic>
        <p:nvPicPr>
          <p:cNvPr id="1027" name="Picture 3" descr="D:\Documents and Settings\ropert\Local Settings\Temporary Internet Files\Content.IE5\29MKR6ZM\MP900448683[1].jpg"/>
          <p:cNvPicPr>
            <a:picLocks noChangeAspect="1" noChangeArrowheads="1"/>
          </p:cNvPicPr>
          <p:nvPr/>
        </p:nvPicPr>
        <p:blipFill>
          <a:blip r:embed="rId4" cstate="print"/>
          <a:srcRect/>
          <a:stretch>
            <a:fillRect/>
          </a:stretch>
        </p:blipFill>
        <p:spPr bwMode="auto">
          <a:xfrm>
            <a:off x="7391400" y="3276600"/>
            <a:ext cx="1295400" cy="86207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3" cstate="print"/>
          <a:srcRect/>
          <a:stretch>
            <a:fillRect/>
          </a:stretch>
        </p:blipFill>
        <p:spPr bwMode="auto">
          <a:xfrm>
            <a:off x="457201" y="762000"/>
            <a:ext cx="7467600" cy="5638800"/>
          </a:xfrm>
          <a:prstGeom prst="rect">
            <a:avLst/>
          </a:prstGeom>
          <a:noFill/>
          <a:ln w="9525">
            <a:noFill/>
            <a:miter lim="800000"/>
            <a:headEnd/>
            <a:tailEnd/>
          </a:ln>
        </p:spPr>
      </p:pic>
      <p:sp>
        <p:nvSpPr>
          <p:cNvPr id="2" name="Title 1"/>
          <p:cNvSpPr>
            <a:spLocks noGrp="1"/>
          </p:cNvSpPr>
          <p:nvPr>
            <p:ph type="title"/>
          </p:nvPr>
        </p:nvSpPr>
        <p:spPr>
          <a:xfrm rot="20880133">
            <a:off x="215393" y="4208997"/>
            <a:ext cx="8316135" cy="746831"/>
          </a:xfrm>
          <a:solidFill>
            <a:schemeClr val="bg1"/>
          </a:solidFill>
        </p:spPr>
        <p:txBody>
          <a:bodyPr>
            <a:normAutofit/>
          </a:bodyPr>
          <a:lstStyle/>
          <a:p>
            <a:r>
              <a:rPr lang="en-US" sz="3200" b="1" dirty="0" smtClean="0">
                <a:solidFill>
                  <a:srgbClr val="FF0000"/>
                </a:solidFill>
              </a:rPr>
              <a:t>Facebook post gets Nashville Teen EXPELLED</a:t>
            </a:r>
            <a:endParaRPr lang="en-US" sz="3200" b="1" dirty="0">
              <a:solidFill>
                <a:srgbClr val="FF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533400"/>
            <a:ext cx="5867400" cy="1143000"/>
          </a:xfrm>
        </p:spPr>
        <p:txBody>
          <a:bodyPr>
            <a:normAutofit/>
          </a:bodyPr>
          <a:lstStyle/>
          <a:p>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Watch What You Post</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7" name="Picture 3" descr="D:\Documents and Settings\ropert\Local Settings\Temporary Internet Files\Content.IE5\KHZ2FX1Z\MC900048586[1].wmf"/>
          <p:cNvPicPr>
            <a:picLocks noChangeAspect="1" noChangeArrowheads="1"/>
          </p:cNvPicPr>
          <p:nvPr/>
        </p:nvPicPr>
        <p:blipFill>
          <a:blip r:embed="rId3" cstate="print"/>
          <a:srcRect/>
          <a:stretch>
            <a:fillRect/>
          </a:stretch>
        </p:blipFill>
        <p:spPr bwMode="auto">
          <a:xfrm>
            <a:off x="1676400" y="4114800"/>
            <a:ext cx="1794053" cy="1651406"/>
          </a:xfrm>
          <a:prstGeom prst="rect">
            <a:avLst/>
          </a:prstGeom>
          <a:noFill/>
        </p:spPr>
      </p:pic>
      <p:pic>
        <p:nvPicPr>
          <p:cNvPr id="1028" name="Picture 4" descr="D:\Documents and Settings\ropert\Local Settings\Temporary Internet Files\Content.IE5\29MKR6ZM\MC900435731[1].wmf"/>
          <p:cNvPicPr>
            <a:picLocks noChangeAspect="1" noChangeArrowheads="1"/>
          </p:cNvPicPr>
          <p:nvPr/>
        </p:nvPicPr>
        <p:blipFill>
          <a:blip r:embed="rId4" cstate="print"/>
          <a:srcRect/>
          <a:stretch>
            <a:fillRect/>
          </a:stretch>
        </p:blipFill>
        <p:spPr bwMode="auto">
          <a:xfrm>
            <a:off x="609600" y="1676400"/>
            <a:ext cx="1798625" cy="1947672"/>
          </a:xfrm>
          <a:prstGeom prst="rect">
            <a:avLst/>
          </a:prstGeom>
          <a:noFill/>
        </p:spPr>
      </p:pic>
      <p:sp>
        <p:nvSpPr>
          <p:cNvPr id="8" name="TextBox 7"/>
          <p:cNvSpPr txBox="1"/>
          <p:nvPr/>
        </p:nvSpPr>
        <p:spPr>
          <a:xfrm>
            <a:off x="2590800" y="2362200"/>
            <a:ext cx="5334000" cy="461665"/>
          </a:xfrm>
          <a:prstGeom prst="rect">
            <a:avLst/>
          </a:prstGeom>
          <a:noFill/>
        </p:spPr>
        <p:txBody>
          <a:bodyPr wrap="square" rtlCol="0">
            <a:spAutoFit/>
          </a:bodyPr>
          <a:lstStyle/>
          <a:p>
            <a:r>
              <a:rPr lang="en-US" sz="2400" dirty="0" smtClean="0"/>
              <a:t>I HATE MY JOB! My boss is such a jerk!</a:t>
            </a:r>
            <a:r>
              <a:rPr lang="en-US" dirty="0" smtClean="0"/>
              <a:t> </a:t>
            </a:r>
            <a:endParaRPr lang="en-US" dirty="0"/>
          </a:p>
        </p:txBody>
      </p:sp>
      <p:sp>
        <p:nvSpPr>
          <p:cNvPr id="9" name="TextBox 8"/>
          <p:cNvSpPr txBox="1"/>
          <p:nvPr/>
        </p:nvSpPr>
        <p:spPr>
          <a:xfrm>
            <a:off x="3886200" y="4648200"/>
            <a:ext cx="4419600" cy="830997"/>
          </a:xfrm>
          <a:prstGeom prst="rect">
            <a:avLst/>
          </a:prstGeom>
          <a:noFill/>
        </p:spPr>
        <p:txBody>
          <a:bodyPr wrap="square" rtlCol="0">
            <a:spAutoFit/>
          </a:bodyPr>
          <a:lstStyle/>
          <a:p>
            <a:r>
              <a:rPr lang="en-US" sz="2400" dirty="0" smtClean="0"/>
              <a:t>Guess you forgot you added me to your friends.  YOU’RE FIRED!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4800600" cy="1143000"/>
          </a:xfrm>
        </p:spPr>
        <p:txBody>
          <a:bodyPr>
            <a:noAutofit/>
          </a:bodyPr>
          <a:lstStyle/>
          <a:p>
            <a:r>
              <a:rPr lang="en-US" sz="4400" b="1" dirty="0" smtClean="0">
                <a:solidFill>
                  <a:schemeClr val="tx1"/>
                </a:solidFill>
              </a:rPr>
              <a:t>KNOW your friends</a:t>
            </a:r>
            <a:endParaRPr lang="en-US" sz="4400" b="1" dirty="0">
              <a:solidFill>
                <a:schemeClr val="tx1"/>
              </a:solidFill>
            </a:endParaRPr>
          </a:p>
        </p:txBody>
      </p:sp>
      <p:pic>
        <p:nvPicPr>
          <p:cNvPr id="2050" name="Picture 2" descr="D:\Documents and Settings\ropert\Local Settings\Temporary Internet Files\Content.IE5\KHZ2FX1Z\MP900448279[1].jpg"/>
          <p:cNvPicPr>
            <a:picLocks noChangeAspect="1" noChangeArrowheads="1"/>
          </p:cNvPicPr>
          <p:nvPr/>
        </p:nvPicPr>
        <p:blipFill>
          <a:blip r:embed="rId3" cstate="print"/>
          <a:srcRect/>
          <a:stretch>
            <a:fillRect/>
          </a:stretch>
        </p:blipFill>
        <p:spPr bwMode="auto">
          <a:xfrm>
            <a:off x="6324600" y="381000"/>
            <a:ext cx="2457450" cy="3276600"/>
          </a:xfrm>
          <a:prstGeom prst="rect">
            <a:avLst/>
          </a:prstGeom>
          <a:noFill/>
        </p:spPr>
      </p:pic>
      <p:pic>
        <p:nvPicPr>
          <p:cNvPr id="2052" name="Picture 4" descr="D:\Documents and Settings\ropert\Local Settings\Temporary Internet Files\Content.IE5\CH9BC7D2\MP900422255[1].jpg"/>
          <p:cNvPicPr>
            <a:picLocks noChangeAspect="1" noChangeArrowheads="1"/>
          </p:cNvPicPr>
          <p:nvPr/>
        </p:nvPicPr>
        <p:blipFill>
          <a:blip r:embed="rId4" cstate="print"/>
          <a:srcRect/>
          <a:stretch>
            <a:fillRect/>
          </a:stretch>
        </p:blipFill>
        <p:spPr bwMode="auto">
          <a:xfrm>
            <a:off x="3200400" y="3200400"/>
            <a:ext cx="2743200" cy="2743200"/>
          </a:xfrm>
          <a:prstGeom prst="rect">
            <a:avLst/>
          </a:prstGeom>
          <a:noFill/>
        </p:spPr>
      </p:pic>
      <p:pic>
        <p:nvPicPr>
          <p:cNvPr id="2054" name="Picture 6" descr="D:\Documents and Settings\ropert\Local Settings\Temporary Internet Files\Content.IE5\CH9BC7D2\MP900443317[1].jpg"/>
          <p:cNvPicPr>
            <a:picLocks noChangeAspect="1" noChangeArrowheads="1"/>
          </p:cNvPicPr>
          <p:nvPr/>
        </p:nvPicPr>
        <p:blipFill>
          <a:blip r:embed="rId5" cstate="print"/>
          <a:srcRect/>
          <a:stretch>
            <a:fillRect/>
          </a:stretch>
        </p:blipFill>
        <p:spPr bwMode="auto">
          <a:xfrm>
            <a:off x="4114800" y="1600200"/>
            <a:ext cx="2747963" cy="1828739"/>
          </a:xfrm>
          <a:prstGeom prst="rect">
            <a:avLst/>
          </a:prstGeom>
          <a:noFill/>
        </p:spPr>
      </p:pic>
      <p:pic>
        <p:nvPicPr>
          <p:cNvPr id="2057" name="Picture 9" descr="D:\Documents and Settings\ropert\Local Settings\Temporary Internet Files\Content.IE5\29MKR6ZM\MP900423638[1].jpg"/>
          <p:cNvPicPr>
            <a:picLocks noChangeAspect="1" noChangeArrowheads="1"/>
          </p:cNvPicPr>
          <p:nvPr/>
        </p:nvPicPr>
        <p:blipFill>
          <a:blip r:embed="rId6" cstate="print"/>
          <a:srcRect/>
          <a:stretch>
            <a:fillRect/>
          </a:stretch>
        </p:blipFill>
        <p:spPr bwMode="auto">
          <a:xfrm>
            <a:off x="5791200" y="3429000"/>
            <a:ext cx="3060576" cy="3118438"/>
          </a:xfrm>
          <a:prstGeom prst="rect">
            <a:avLst/>
          </a:prstGeom>
          <a:noFill/>
        </p:spPr>
      </p:pic>
      <p:pic>
        <p:nvPicPr>
          <p:cNvPr id="2059" name="Picture 11" descr="D:\Documents and Settings\ropert\Local Settings\Temporary Internet Files\Content.IE5\29MKR6ZM\MP900411808[1].jpg"/>
          <p:cNvPicPr>
            <a:picLocks noChangeAspect="1" noChangeArrowheads="1"/>
          </p:cNvPicPr>
          <p:nvPr/>
        </p:nvPicPr>
        <p:blipFill>
          <a:blip r:embed="rId7" cstate="print"/>
          <a:srcRect/>
          <a:stretch>
            <a:fillRect/>
          </a:stretch>
        </p:blipFill>
        <p:spPr bwMode="auto">
          <a:xfrm>
            <a:off x="609600" y="1524000"/>
            <a:ext cx="2185466" cy="3276600"/>
          </a:xfrm>
          <a:prstGeom prst="rect">
            <a:avLst/>
          </a:prstGeom>
          <a:noFill/>
        </p:spPr>
      </p:pic>
      <p:pic>
        <p:nvPicPr>
          <p:cNvPr id="2062" name="Picture 14" descr="D:\Documents and Settings\ropert\Local Settings\Temporary Internet Files\Content.IE5\KHZ2FX1Z\MP900399897[1].jpg"/>
          <p:cNvPicPr>
            <a:picLocks noChangeAspect="1" noChangeArrowheads="1"/>
          </p:cNvPicPr>
          <p:nvPr/>
        </p:nvPicPr>
        <p:blipFill>
          <a:blip r:embed="rId8" cstate="print"/>
          <a:srcRect/>
          <a:stretch>
            <a:fillRect/>
          </a:stretch>
        </p:blipFill>
        <p:spPr bwMode="auto">
          <a:xfrm>
            <a:off x="228600" y="4953000"/>
            <a:ext cx="2484120" cy="1655433"/>
          </a:xfrm>
          <a:prstGeom prst="rect">
            <a:avLst/>
          </a:prstGeom>
          <a:noFill/>
        </p:spPr>
      </p:pic>
      <p:pic>
        <p:nvPicPr>
          <p:cNvPr id="2058" name="Picture 10" descr="D:\Documents and Settings\ropert\Local Settings\Temporary Internet Files\Content.IE5\KHZ2FX1Z\MP900399880[1].jpg"/>
          <p:cNvPicPr>
            <a:picLocks noChangeAspect="1" noChangeArrowheads="1"/>
          </p:cNvPicPr>
          <p:nvPr/>
        </p:nvPicPr>
        <p:blipFill>
          <a:blip r:embed="rId9" cstate="print"/>
          <a:srcRect/>
          <a:stretch>
            <a:fillRect/>
          </a:stretch>
        </p:blipFill>
        <p:spPr bwMode="auto">
          <a:xfrm>
            <a:off x="2667000" y="1371600"/>
            <a:ext cx="2185933" cy="145671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5336</TotalTime>
  <Words>2663</Words>
  <Application>Microsoft Office PowerPoint</Application>
  <PresentationFormat>On-screen Show (4:3)</PresentationFormat>
  <Paragraphs>134</Paragraphs>
  <Slides>27</Slides>
  <Notes>25</Notes>
  <HiddenSlides>0</HiddenSlides>
  <MMClips>3</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Equity</vt:lpstr>
      <vt:lpstr>Virtual Safety Keeping you and your students safe in our virtual world</vt:lpstr>
      <vt:lpstr>Keeping Yourself Safer</vt:lpstr>
      <vt:lpstr>Slide 3</vt:lpstr>
      <vt:lpstr>SENDING</vt:lpstr>
      <vt:lpstr>Control Your Online Content</vt:lpstr>
      <vt:lpstr>Be Careful What You Say!</vt:lpstr>
      <vt:lpstr>Facebook post gets Nashville Teen EXPELLED</vt:lpstr>
      <vt:lpstr>Watch What You Post</vt:lpstr>
      <vt:lpstr>KNOW your friends</vt:lpstr>
      <vt:lpstr>Choose to IGNORE</vt:lpstr>
      <vt:lpstr>Privacy</vt:lpstr>
      <vt:lpstr>Be Careful What You SHOW</vt:lpstr>
      <vt:lpstr>Sexting</vt:lpstr>
      <vt:lpstr>.</vt:lpstr>
      <vt:lpstr>Manipulated to meet offline…</vt:lpstr>
      <vt:lpstr>Be Safe</vt:lpstr>
      <vt:lpstr>Grooming</vt:lpstr>
      <vt:lpstr>ANYONE can be a victim</vt:lpstr>
      <vt:lpstr>Survivor Diaries</vt:lpstr>
      <vt:lpstr>Cyber TipLine</vt:lpstr>
      <vt:lpstr>Cyberbullying</vt:lpstr>
      <vt:lpstr>How it Hurts</vt:lpstr>
      <vt:lpstr>You CAN’T Take It Back</vt:lpstr>
      <vt:lpstr>Join in  Laugh  Ignore  Report </vt:lpstr>
      <vt:lpstr>Slide 25</vt:lpstr>
      <vt:lpstr>Are you doing the BULLYING?</vt:lpstr>
      <vt:lpstr>Slide 27</vt:lpstr>
    </vt:vector>
  </TitlesOfParts>
  <Company>Barron Area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Safety Keeping you and your students safe in our virtual world</dc:title>
  <dc:creator>ropert</dc:creator>
  <cp:lastModifiedBy>quinlanj</cp:lastModifiedBy>
  <cp:revision>97</cp:revision>
  <dcterms:created xsi:type="dcterms:W3CDTF">2012-04-03T14:57:58Z</dcterms:created>
  <dcterms:modified xsi:type="dcterms:W3CDTF">2012-07-17T13:45:44Z</dcterms:modified>
</cp:coreProperties>
</file>